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15.12.2020</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15.12.2020</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15.12.2020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15.12.2020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15.12.2020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15.12.2020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15.12.2020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15.12.2020</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15.12.2020</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4653136"/>
            <a:ext cx="6400800" cy="985664"/>
          </a:xfrm>
        </p:spPr>
        <p:txBody>
          <a:bodyPr/>
          <a:lstStyle/>
          <a:p>
            <a:r>
              <a:rPr lang="ru-RU" dirty="0" smtClean="0">
                <a:solidFill>
                  <a:schemeClr val="tx1"/>
                </a:solidFill>
                <a:latin typeface="Times New Roman" panose="02020603050405020304" pitchFamily="18" charset="0"/>
                <a:cs typeface="Times New Roman" panose="02020603050405020304" pitchFamily="18" charset="0"/>
              </a:rPr>
              <a:t>Подготовила: Авксентьева Н.Н.</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ctrTitle"/>
          </p:nvPr>
        </p:nvSpPr>
        <p:spPr>
          <a:xfrm>
            <a:off x="685800" y="476671"/>
            <a:ext cx="7772400" cy="2664297"/>
          </a:xfrm>
        </p:spPr>
        <p:txBody>
          <a:bodyPr>
            <a:normAutofit fontScale="90000"/>
          </a:bodyPr>
          <a:lstStyle/>
          <a:p>
            <a:pPr>
              <a:lnSpc>
                <a:spcPct val="115000"/>
              </a:lnSpc>
              <a:spcAft>
                <a:spcPts val="1000"/>
              </a:spcAft>
            </a:pPr>
            <a:r>
              <a:rPr lang="ru-RU" sz="2700" b="1" dirty="0">
                <a:latin typeface="Times New Roman"/>
                <a:ea typeface="Calibri"/>
                <a:cs typeface="Times New Roman"/>
              </a:rPr>
              <a:t>Художественное конструирование как средство развития инженерного мышления  </a:t>
            </a:r>
            <a:r>
              <a:rPr lang="ru-RU" sz="2700" b="1" dirty="0" smtClean="0">
                <a:latin typeface="Times New Roman"/>
                <a:ea typeface="Calibri"/>
                <a:cs typeface="Times New Roman"/>
              </a:rPr>
              <a:t>по </a:t>
            </a:r>
            <a:r>
              <a:rPr lang="ru-RU" sz="2700" b="1" dirty="0">
                <a:latin typeface="Times New Roman"/>
                <a:ea typeface="Calibri"/>
                <a:cs typeface="Times New Roman"/>
              </a:rPr>
              <a:t>программе Л.В</a:t>
            </a:r>
            <a:r>
              <a:rPr lang="ru-RU" sz="2700" b="1" dirty="0" smtClean="0">
                <a:latin typeface="Times New Roman"/>
                <a:ea typeface="Calibri"/>
                <a:cs typeface="Times New Roman"/>
              </a:rPr>
              <a:t>. </a:t>
            </a:r>
            <a:r>
              <a:rPr lang="ru-RU" sz="2700" b="1" dirty="0" err="1" smtClean="0">
                <a:latin typeface="Times New Roman"/>
                <a:ea typeface="Calibri"/>
                <a:cs typeface="Times New Roman"/>
              </a:rPr>
              <a:t>Куцаковой</a:t>
            </a:r>
            <a:r>
              <a:rPr lang="ru-RU" sz="2700" b="1" dirty="0" smtClean="0">
                <a:latin typeface="Times New Roman"/>
                <a:ea typeface="Calibri"/>
                <a:cs typeface="Times New Roman"/>
              </a:rPr>
              <a:t>  </a:t>
            </a:r>
            <a:r>
              <a:rPr lang="ru-RU" sz="2700" b="1" dirty="0">
                <a:latin typeface="Times New Roman"/>
                <a:ea typeface="Calibri"/>
                <a:cs typeface="Times New Roman"/>
              </a:rPr>
              <a:t>«Конструирование и художественный труд»</a:t>
            </a:r>
            <a:r>
              <a:rPr lang="ru-RU" sz="3600" dirty="0">
                <a:ea typeface="Calibri"/>
                <a:cs typeface="Times New Roman"/>
              </a:rPr>
              <a:t/>
            </a:r>
            <a:br>
              <a:rPr lang="ru-RU" sz="3600" dirty="0">
                <a:ea typeface="Calibri"/>
                <a:cs typeface="Times New Roman"/>
              </a:rPr>
            </a:br>
            <a:endParaRPr lang="ru-RU" dirty="0"/>
          </a:p>
        </p:txBody>
      </p:sp>
    </p:spTree>
    <p:extLst>
      <p:ext uri="{BB962C8B-B14F-4D97-AF65-F5344CB8AC3E}">
        <p14:creationId xmlns:p14="http://schemas.microsoft.com/office/powerpoint/2010/main" val="3978698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675169"/>
            <a:ext cx="8928992" cy="6197081"/>
          </a:xfrm>
          <a:prstGeom prst="rect">
            <a:avLst/>
          </a:prstGeom>
        </p:spPr>
        <p:txBody>
          <a:bodyPr wrap="square">
            <a:spAutoFit/>
          </a:bodyPr>
          <a:lstStyle/>
          <a:p>
            <a:pPr indent="342900" algn="just">
              <a:lnSpc>
                <a:spcPct val="115000"/>
              </a:lnSpc>
              <a:spcAft>
                <a:spcPts val="0"/>
              </a:spcAft>
            </a:pPr>
            <a:r>
              <a:rPr lang="ru-RU" dirty="0">
                <a:solidFill>
                  <a:srgbClr val="000000"/>
                </a:solidFill>
                <a:latin typeface="Times New Roman"/>
                <a:ea typeface="Times New Roman"/>
                <a:cs typeface="Times New Roman"/>
              </a:rPr>
              <a:t>В результате такого обучения у детей  формируется  самостоятельное творческое конструирование, которое проявляется в умении создавать новые оригинальные замыслы (вне задачи, идущей от взрослого); находить нестандартные решения, осуществляя существенные изменения и разнообразное комбинирование известных операций, часто приводящих к изобретению детьми новых способов; подбирать материал по фактуре, цвету, форме, величине в определенном сочетании, соответствующем замыслу. Последнее говорит о возникновении художественного характера деятельности (что было невозможным при традиционном подходе) и о влиянии такого обучения на эстетическое развитие детей</a:t>
            </a:r>
            <a:r>
              <a:rPr lang="ru-RU" dirty="0" smtClean="0">
                <a:solidFill>
                  <a:srgbClr val="000000"/>
                </a:solidFill>
                <a:latin typeface="Times New Roman"/>
                <a:ea typeface="Times New Roman"/>
                <a:cs typeface="Times New Roman"/>
              </a:rPr>
              <a:t>.</a:t>
            </a:r>
          </a:p>
          <a:p>
            <a:pPr>
              <a:spcAft>
                <a:spcPts val="0"/>
              </a:spcAft>
            </a:pPr>
            <a:r>
              <a:rPr lang="ru-RU" sz="1600" dirty="0">
                <a:latin typeface="Times New Roman"/>
                <a:ea typeface="Calibri"/>
                <a:cs typeface="Times New Roman"/>
              </a:rPr>
              <a:t>В результате  работы по художественному конструированию предполагается:</a:t>
            </a:r>
            <a:endParaRPr lang="ru-RU" sz="1400" dirty="0">
              <a:latin typeface="Calibri"/>
              <a:ea typeface="Calibri"/>
              <a:cs typeface="Times New Roman"/>
            </a:endParaRPr>
          </a:p>
          <a:p>
            <a:pPr>
              <a:spcAft>
                <a:spcPts val="0"/>
              </a:spcAft>
            </a:pPr>
            <a:r>
              <a:rPr lang="ru-RU" sz="1600" dirty="0">
                <a:latin typeface="Times New Roman"/>
                <a:ea typeface="Calibri"/>
                <a:cs typeface="Times New Roman"/>
              </a:rPr>
              <a:t> </a:t>
            </a:r>
            <a:endParaRPr lang="ru-RU" sz="1400" dirty="0">
              <a:latin typeface="Calibri"/>
              <a:ea typeface="Calibri"/>
              <a:cs typeface="Times New Roman"/>
            </a:endParaRPr>
          </a:p>
          <a:p>
            <a:pPr>
              <a:spcAft>
                <a:spcPts val="0"/>
              </a:spcAft>
            </a:pPr>
            <a:r>
              <a:rPr lang="ru-RU" sz="1600" dirty="0">
                <a:latin typeface="Times New Roman"/>
                <a:ea typeface="Calibri"/>
                <a:cs typeface="Times New Roman"/>
              </a:rPr>
              <a:t>обучить детей различным приемам работы с материалами для художественного конструирования;</a:t>
            </a:r>
            <a:endParaRPr lang="ru-RU" sz="1400" dirty="0">
              <a:latin typeface="Calibri"/>
              <a:ea typeface="Calibri"/>
              <a:cs typeface="Times New Roman"/>
            </a:endParaRPr>
          </a:p>
          <a:p>
            <a:pPr>
              <a:spcAft>
                <a:spcPts val="0"/>
              </a:spcAft>
            </a:pPr>
            <a:r>
              <a:rPr lang="ru-RU" sz="1600" dirty="0">
                <a:latin typeface="Times New Roman"/>
                <a:ea typeface="Calibri"/>
                <a:cs typeface="Times New Roman"/>
              </a:rPr>
              <a:t>обучить приемам соединения деталей  в процессе художественного конструирования;</a:t>
            </a:r>
            <a:endParaRPr lang="ru-RU" sz="1400" dirty="0">
              <a:latin typeface="Calibri"/>
              <a:ea typeface="Calibri"/>
              <a:cs typeface="Times New Roman"/>
            </a:endParaRPr>
          </a:p>
          <a:p>
            <a:pPr>
              <a:spcAft>
                <a:spcPts val="0"/>
              </a:spcAft>
            </a:pPr>
            <a:r>
              <a:rPr lang="ru-RU" sz="1600" dirty="0">
                <a:latin typeface="Times New Roman"/>
                <a:ea typeface="Calibri"/>
                <a:cs typeface="Times New Roman"/>
              </a:rPr>
              <a:t>формировать простейшие дизайнерские навыки;</a:t>
            </a:r>
            <a:endParaRPr lang="ru-RU" sz="1400" dirty="0">
              <a:latin typeface="Calibri"/>
              <a:ea typeface="Calibri"/>
              <a:cs typeface="Times New Roman"/>
            </a:endParaRPr>
          </a:p>
          <a:p>
            <a:pPr>
              <a:spcAft>
                <a:spcPts val="0"/>
              </a:spcAft>
            </a:pPr>
            <a:r>
              <a:rPr lang="ru-RU" sz="1600" dirty="0">
                <a:latin typeface="Times New Roman"/>
                <a:ea typeface="Calibri"/>
                <a:cs typeface="Times New Roman"/>
              </a:rPr>
              <a:t>развивать психические процессы, мелкую моторику;</a:t>
            </a:r>
            <a:endParaRPr lang="ru-RU" sz="1400" dirty="0">
              <a:latin typeface="Calibri"/>
              <a:ea typeface="Calibri"/>
              <a:cs typeface="Times New Roman"/>
            </a:endParaRPr>
          </a:p>
          <a:p>
            <a:pPr>
              <a:spcAft>
                <a:spcPts val="0"/>
              </a:spcAft>
            </a:pPr>
            <a:r>
              <a:rPr lang="ru-RU" sz="1600" dirty="0">
                <a:latin typeface="Times New Roman"/>
                <a:ea typeface="Calibri"/>
                <a:cs typeface="Times New Roman"/>
              </a:rPr>
              <a:t>развивать продуктивное воображение, фантазию, художественно-эстетический вкус;</a:t>
            </a:r>
            <a:endParaRPr lang="ru-RU" sz="1400" dirty="0">
              <a:latin typeface="Calibri"/>
              <a:ea typeface="Calibri"/>
              <a:cs typeface="Times New Roman"/>
            </a:endParaRPr>
          </a:p>
          <a:p>
            <a:pPr>
              <a:spcAft>
                <a:spcPts val="0"/>
              </a:spcAft>
            </a:pPr>
            <a:r>
              <a:rPr lang="ru-RU" sz="1600" dirty="0">
                <a:latin typeface="Times New Roman"/>
                <a:ea typeface="Calibri"/>
                <a:cs typeface="Times New Roman"/>
              </a:rPr>
              <a:t>формировать навыки организации места труда;</a:t>
            </a:r>
            <a:endParaRPr lang="ru-RU" sz="1400" dirty="0">
              <a:latin typeface="Calibri"/>
              <a:ea typeface="Calibri"/>
              <a:cs typeface="Times New Roman"/>
            </a:endParaRPr>
          </a:p>
          <a:p>
            <a:pPr>
              <a:spcAft>
                <a:spcPts val="0"/>
              </a:spcAft>
            </a:pPr>
            <a:r>
              <a:rPr lang="ru-RU" sz="1600" dirty="0">
                <a:latin typeface="Times New Roman"/>
                <a:ea typeface="Calibri"/>
                <a:cs typeface="Times New Roman"/>
              </a:rPr>
              <a:t>знакомить с такими элементами художественного конструирования как: единство цветового решения и формы объекта, сочетание формы объекта и используемого материала, соответствие формы объекта его функциональному назначению, пропорциональное исполнение форм в соответствии с законами композиционного решения.</a:t>
            </a:r>
            <a:endParaRPr lang="ru-RU" sz="1400" dirty="0">
              <a:latin typeface="Calibri"/>
              <a:ea typeface="Calibri"/>
              <a:cs typeface="Times New Roman"/>
            </a:endParaRPr>
          </a:p>
          <a:p>
            <a:pPr indent="342900" algn="just">
              <a:lnSpc>
                <a:spcPct val="115000"/>
              </a:lnSpc>
              <a:spcAft>
                <a:spcPts val="0"/>
              </a:spcAft>
            </a:pPr>
            <a:endParaRPr lang="ru-RU" sz="1600" dirty="0">
              <a:effectLst/>
              <a:latin typeface="Calibri"/>
              <a:ea typeface="Calibri"/>
              <a:cs typeface="Times New Roman"/>
            </a:endParaRPr>
          </a:p>
        </p:txBody>
      </p:sp>
    </p:spTree>
    <p:extLst>
      <p:ext uri="{BB962C8B-B14F-4D97-AF65-F5344CB8AC3E}">
        <p14:creationId xmlns:p14="http://schemas.microsoft.com/office/powerpoint/2010/main" val="2756544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anose="02020603050405020304" pitchFamily="18" charset="0"/>
                <a:cs typeface="Times New Roman" panose="02020603050405020304" pitchFamily="18" charset="0"/>
              </a:rPr>
              <a:t>Художественное конструирование</a:t>
            </a:r>
            <a:endParaRPr lang="ru-RU" sz="3200"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44824"/>
            <a:ext cx="3280172"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844824"/>
            <a:ext cx="374441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6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lnSpc>
                <a:spcPct val="115000"/>
              </a:lnSpc>
              <a:spcAft>
                <a:spcPts val="0"/>
              </a:spcAft>
            </a:pPr>
            <a:r>
              <a:rPr lang="ru-RU" sz="2000" b="1" dirty="0">
                <a:solidFill>
                  <a:srgbClr val="000000"/>
                </a:solidFill>
                <a:latin typeface="Tahoma"/>
                <a:ea typeface="Times New Roman"/>
                <a:cs typeface="Times New Roman"/>
              </a:rPr>
              <a:t>Цель:</a:t>
            </a:r>
            <a:r>
              <a:rPr lang="ru-RU" sz="2000" dirty="0">
                <a:solidFill>
                  <a:srgbClr val="000000"/>
                </a:solidFill>
                <a:latin typeface="Tahoma"/>
                <a:ea typeface="Times New Roman"/>
                <a:cs typeface="Times New Roman"/>
              </a:rPr>
              <a:t> </a:t>
            </a:r>
            <a:r>
              <a:rPr lang="ru-RU" sz="2000" dirty="0">
                <a:solidFill>
                  <a:srgbClr val="000000"/>
                </a:solidFill>
                <a:latin typeface="Times New Roman"/>
                <a:ea typeface="Times New Roman"/>
                <a:cs typeface="Times New Roman"/>
              </a:rPr>
              <a:t>развитие конструкторских и художественных способностей детей.</a:t>
            </a:r>
            <a:r>
              <a:rPr lang="ru-RU" sz="2000" dirty="0">
                <a:latin typeface="Calibri"/>
                <a:ea typeface="Calibri"/>
                <a:cs typeface="Times New Roman"/>
              </a:rPr>
              <a:t/>
            </a:r>
            <a:br>
              <a:rPr lang="ru-RU" sz="2000" dirty="0">
                <a:latin typeface="Calibri"/>
                <a:ea typeface="Calibri"/>
                <a:cs typeface="Times New Roman"/>
              </a:rPr>
            </a:br>
            <a:endParaRPr lang="ru-RU" sz="2000" dirty="0"/>
          </a:p>
        </p:txBody>
      </p:sp>
      <p:sp>
        <p:nvSpPr>
          <p:cNvPr id="3" name="Объект 2"/>
          <p:cNvSpPr>
            <a:spLocks noGrp="1"/>
          </p:cNvSpPr>
          <p:nvPr>
            <p:ph idx="1"/>
          </p:nvPr>
        </p:nvSpPr>
        <p:spPr/>
        <p:txBody>
          <a:bodyPr>
            <a:normAutofit fontScale="85000" lnSpcReduction="10000"/>
          </a:bodyPr>
          <a:lstStyle/>
          <a:p>
            <a:pPr indent="190500" algn="just">
              <a:lnSpc>
                <a:spcPct val="115000"/>
              </a:lnSpc>
              <a:spcAft>
                <a:spcPts val="0"/>
              </a:spcAft>
            </a:pPr>
            <a:r>
              <a:rPr lang="ru-RU" dirty="0">
                <a:solidFill>
                  <a:srgbClr val="000000"/>
                </a:solidFill>
                <a:latin typeface="Times New Roman"/>
                <a:ea typeface="Calibri"/>
                <a:cs typeface="Times New Roman"/>
              </a:rPr>
              <a:t>Детское конструирование играет важную роль в формировании творческой личности. Оно соответствует интересам и потребностям ребенка. Под детским конструированием понимается создание конструкций и моделей из строительного материала и деталей различных конструкторов. Сооруженные постройки активно используются в игровой деятельности, где решаются конструктивные задачи, которые развивают у детей техническое и инженерное мышление</a:t>
            </a:r>
            <a:endParaRPr lang="ru-RU" sz="2000" dirty="0">
              <a:latin typeface="Calibri"/>
              <a:ea typeface="Calibri"/>
              <a:cs typeface="Times New Roman"/>
            </a:endParaRPr>
          </a:p>
          <a:p>
            <a:pPr indent="457200" algn="just">
              <a:lnSpc>
                <a:spcPct val="115000"/>
              </a:lnSpc>
              <a:spcAft>
                <a:spcPts val="0"/>
              </a:spcAft>
            </a:pPr>
            <a:r>
              <a:rPr lang="ru-RU" dirty="0">
                <a:solidFill>
                  <a:srgbClr val="000000"/>
                </a:solidFill>
                <a:latin typeface="Times New Roman"/>
                <a:ea typeface="Times New Roman"/>
                <a:cs typeface="Times New Roman"/>
              </a:rPr>
              <a:t>Выделяются два типа конструирования: техническое и художественное. В художественном конструировании дети не только и не столько отражают структуру объектов, сколько выражают свое отношение к ним, используя определенные средства (изобразительные и композиционные) для создания художественного образа.</a:t>
            </a:r>
            <a:endParaRPr lang="ru-RU" sz="2000" dirty="0">
              <a:latin typeface="Calibri"/>
              <a:ea typeface="Calibri"/>
              <a:cs typeface="Times New Roman"/>
            </a:endParaRPr>
          </a:p>
          <a:p>
            <a:endParaRPr lang="ru-RU" dirty="0"/>
          </a:p>
        </p:txBody>
      </p:sp>
    </p:spTree>
    <p:extLst>
      <p:ext uri="{BB962C8B-B14F-4D97-AF65-F5344CB8AC3E}">
        <p14:creationId xmlns:p14="http://schemas.microsoft.com/office/powerpoint/2010/main" val="269300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solidFill>
                  <a:srgbClr val="000000"/>
                </a:solidFill>
                <a:latin typeface="Times New Roman"/>
                <a:ea typeface="Times New Roman"/>
              </a:rPr>
              <a:t>два типа конструирования: техническое и художественное.</a:t>
            </a:r>
            <a:endParaRPr lang="ru-RU" dirty="0"/>
          </a:p>
        </p:txBody>
      </p:sp>
      <p:sp>
        <p:nvSpPr>
          <p:cNvPr id="3" name="Текст 2"/>
          <p:cNvSpPr>
            <a:spLocks noGrp="1"/>
          </p:cNvSpPr>
          <p:nvPr>
            <p:ph type="body" idx="1"/>
          </p:nvPr>
        </p:nvSpPr>
        <p:spPr/>
        <p:txBody>
          <a:bodyPr/>
          <a:lstStyle/>
          <a:p>
            <a:r>
              <a:rPr lang="ru-RU" sz="3200" b="0" cap="all" dirty="0">
                <a:solidFill>
                  <a:srgbClr val="000000"/>
                </a:solidFill>
                <a:latin typeface="Times New Roman"/>
                <a:ea typeface="Times New Roman"/>
                <a:cs typeface="+mj-cs"/>
              </a:rPr>
              <a:t>техническое</a:t>
            </a:r>
            <a:endParaRPr lang="ru-RU" dirty="0"/>
          </a:p>
        </p:txBody>
      </p:sp>
      <p:sp>
        <p:nvSpPr>
          <p:cNvPr id="5" name="Текст 4"/>
          <p:cNvSpPr>
            <a:spLocks noGrp="1"/>
          </p:cNvSpPr>
          <p:nvPr>
            <p:ph type="body" sz="quarter" idx="3"/>
          </p:nvPr>
        </p:nvSpPr>
        <p:spPr/>
        <p:txBody>
          <a:bodyPr/>
          <a:lstStyle/>
          <a:p>
            <a:r>
              <a:rPr lang="ru-RU" sz="2800" b="0" cap="all" dirty="0">
                <a:solidFill>
                  <a:srgbClr val="000000"/>
                </a:solidFill>
                <a:latin typeface="Times New Roman"/>
                <a:ea typeface="Times New Roman"/>
                <a:cs typeface="+mj-cs"/>
              </a:rPr>
              <a:t>художественное</a:t>
            </a:r>
            <a:endParaRPr lang="ru-RU" sz="2800" dirty="0"/>
          </a:p>
        </p:txBody>
      </p:sp>
      <p:pic>
        <p:nvPicPr>
          <p:cNvPr id="1026"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348880"/>
            <a:ext cx="3404815" cy="423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276872"/>
            <a:ext cx="3288903" cy="423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634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latin typeface="Times New Roman"/>
                <a:ea typeface="Calibri"/>
              </a:rPr>
              <a:t>Художественный  тип </a:t>
            </a:r>
            <a:r>
              <a:rPr lang="ru-RU" sz="3600" dirty="0">
                <a:latin typeface="Times New Roman"/>
                <a:ea typeface="Calibri"/>
              </a:rPr>
              <a:t>конструирования</a:t>
            </a:r>
            <a:endParaRPr lang="ru-RU" dirty="0"/>
          </a:p>
        </p:txBody>
      </p:sp>
      <p:sp>
        <p:nvSpPr>
          <p:cNvPr id="5" name="Объект 4"/>
          <p:cNvSpPr>
            <a:spLocks noGrp="1"/>
          </p:cNvSpPr>
          <p:nvPr>
            <p:ph idx="1"/>
          </p:nvPr>
        </p:nvSpPr>
        <p:spPr/>
        <p:txBody>
          <a:bodyPr>
            <a:normAutofit fontScale="70000" lnSpcReduction="20000"/>
          </a:bodyPr>
          <a:lstStyle/>
          <a:p>
            <a:r>
              <a:rPr lang="ru-RU" dirty="0">
                <a:latin typeface="Times New Roman"/>
                <a:ea typeface="Calibri"/>
                <a:cs typeface="Times New Roman"/>
              </a:rPr>
              <a:t>К художественному типу конструирования относится конструирование из бумаги и природного материала. Бумага – это особый вид конструкторского материала. Она, как правило, очень непрочная (легко рвётся и мнётся) и требует навыков осторожного обращения с ней. Вместе с тем, бумага обладает богатыми возможностями для развития детской творческой деятельности и широко используется в конструировании художественных композиций. Освоение лёгкой техники работы с бумагой даёт детям возможность работать самостоятельно и творчески. Согласно программе занятия с бумагой начинаются в средней группе – пригласительный билет, записная книжка, будка для собаки и т.д. </a:t>
            </a:r>
            <a:r>
              <a:rPr lang="ru-RU" dirty="0">
                <a:solidFill>
                  <a:srgbClr val="000000"/>
                </a:solidFill>
                <a:latin typeface="Times New Roman"/>
                <a:ea typeface="Times New Roman"/>
                <a:cs typeface="Times New Roman"/>
              </a:rPr>
              <a:t>Этому виду деятельности  детей обучают на специальных занятиях. Самые первые занятия направлены на то, чтобы научить ребят складывать бумагу пополам и аккуратно пользоваться клеем, научить создавать замысел и реализовывать его.</a:t>
            </a:r>
            <a:r>
              <a:rPr lang="ru-RU" sz="2800" dirty="0">
                <a:solidFill>
                  <a:srgbClr val="000000"/>
                </a:solidFill>
                <a:latin typeface="Times New Roman"/>
                <a:ea typeface="Times New Roman"/>
                <a:cs typeface="Times New Roman"/>
              </a:rPr>
              <a:t> </a:t>
            </a:r>
            <a:r>
              <a:rPr lang="ru-RU" dirty="0">
                <a:solidFill>
                  <a:srgbClr val="000000"/>
                </a:solidFill>
                <a:latin typeface="Times New Roman"/>
                <a:ea typeface="Times New Roman"/>
                <a:cs typeface="Times New Roman"/>
              </a:rPr>
              <a:t>В процессе конструирования дошкольники приобретают специальные знания, умения и навыки.</a:t>
            </a:r>
            <a:r>
              <a:rPr lang="ru-RU" i="1" dirty="0">
                <a:solidFill>
                  <a:srgbClr val="000000"/>
                </a:solidFill>
                <a:latin typeface="Times New Roman"/>
                <a:ea typeface="Times New Roman"/>
                <a:cs typeface="Times New Roman"/>
              </a:rPr>
              <a:t> При конструировании из бумаги</a:t>
            </a:r>
            <a:r>
              <a:rPr lang="ru-RU" dirty="0">
                <a:solidFill>
                  <a:srgbClr val="000000"/>
                </a:solidFill>
                <a:latin typeface="Times New Roman"/>
                <a:ea typeface="Times New Roman"/>
                <a:cs typeface="Times New Roman"/>
              </a:rPr>
              <a:t> дети имеют возможность уточнить свои знания о плоских геометрических фигурах, сравнить их свойства и признаки с объёмными формами. Здесь дети осваивают приёмы работы с бумагой, которые они в последствии могут использовать и на занятиях по аппликации. Видоизменяя плоские формы путём сгибания, складывания, разрезания, склеивания бумаги, дети получают объёмную форму.</a:t>
            </a:r>
            <a:endParaRPr lang="ru-RU" dirty="0"/>
          </a:p>
        </p:txBody>
      </p:sp>
    </p:spTree>
    <p:extLst>
      <p:ext uri="{BB962C8B-B14F-4D97-AF65-F5344CB8AC3E}">
        <p14:creationId xmlns:p14="http://schemas.microsoft.com/office/powerpoint/2010/main" val="146093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675169"/>
            <a:ext cx="8352928" cy="6080960"/>
          </a:xfrm>
          <a:prstGeom prst="rect">
            <a:avLst/>
          </a:prstGeom>
        </p:spPr>
        <p:txBody>
          <a:bodyPr wrap="square">
            <a:spAutoFit/>
          </a:bodyPr>
          <a:lstStyle/>
          <a:p>
            <a:pPr indent="342900" algn="just">
              <a:lnSpc>
                <a:spcPct val="115000"/>
              </a:lnSpc>
              <a:spcAft>
                <a:spcPts val="0"/>
              </a:spcAft>
            </a:pPr>
            <a:r>
              <a:rPr lang="ru-RU" sz="2000" dirty="0">
                <a:solidFill>
                  <a:srgbClr val="000000"/>
                </a:solidFill>
                <a:latin typeface="Times New Roman"/>
                <a:ea typeface="Times New Roman"/>
                <a:cs typeface="Times New Roman"/>
              </a:rPr>
              <a:t>В средней группе дети закрепляют имеющиеся у них конструктивные умения, на основе которых у них формируются новые. Так, умение составлять определённую композицию из элементов конструктора, способствует развитию умения планировать свою работу. В этом возрасте дети учатся не только действовать по плану, предлагаемому педагогом, но и самостоятельно определять этапы выполнения будущей постройки. Это является важным фактором при формировании учебной деятельности. Дети, конструируя постройку или поделку, мысленно представляют, какими они будут, и заранее планируют, как их будут выполнять и в какой последовательности</a:t>
            </a:r>
            <a:r>
              <a:rPr lang="ru-RU" sz="2000" dirty="0" smtClean="0">
                <a:solidFill>
                  <a:srgbClr val="000000"/>
                </a:solidFill>
                <a:latin typeface="Times New Roman"/>
                <a:ea typeface="Times New Roman"/>
                <a:cs typeface="Times New Roman"/>
              </a:rPr>
              <a:t>.</a:t>
            </a:r>
          </a:p>
          <a:p>
            <a:pPr indent="342900" algn="just">
              <a:lnSpc>
                <a:spcPct val="115000"/>
              </a:lnSpc>
              <a:spcAft>
                <a:spcPts val="0"/>
              </a:spcAft>
            </a:pPr>
            <a:r>
              <a:rPr lang="ru-RU" sz="2000" dirty="0">
                <a:solidFill>
                  <a:srgbClr val="000000"/>
                </a:solidFill>
                <a:latin typeface="Times New Roman"/>
                <a:ea typeface="Times New Roman"/>
              </a:rPr>
              <a:t>В процессе работы с бумагой и картоном дети учатся сгибать бумагу в различных направлениях, используя как простые, так и сложные виды сгиба. В средней группе такой вид конструирования как </a:t>
            </a:r>
            <a:r>
              <a:rPr lang="ru-RU" sz="2000" dirty="0" err="1">
                <a:solidFill>
                  <a:srgbClr val="000000"/>
                </a:solidFill>
                <a:latin typeface="Times New Roman"/>
                <a:ea typeface="Times New Roman"/>
              </a:rPr>
              <a:t>бумагопластика</a:t>
            </a:r>
            <a:r>
              <a:rPr lang="ru-RU" sz="2000" dirty="0">
                <a:solidFill>
                  <a:srgbClr val="000000"/>
                </a:solidFill>
                <a:latin typeface="Times New Roman"/>
                <a:ea typeface="Times New Roman"/>
              </a:rPr>
              <a:t> становится всё более актуальным. Наравне со строительными наборами бумага, благодаря своим выразительным и пластическим возможностям позволяет создавать интересные конструкции и поделки, имеющие как реалистичную, так и декоративную основу</a:t>
            </a:r>
            <a:r>
              <a:rPr lang="ru-RU" sz="1600" dirty="0">
                <a:solidFill>
                  <a:srgbClr val="000000"/>
                </a:solidFill>
                <a:latin typeface="Times New Roman"/>
                <a:ea typeface="Times New Roman"/>
              </a:rPr>
              <a:t>. </a:t>
            </a:r>
            <a:endParaRPr lang="ru-RU" sz="1600" dirty="0">
              <a:effectLst/>
              <a:latin typeface="Calibri"/>
              <a:ea typeface="Calibri"/>
              <a:cs typeface="Times New Roman"/>
            </a:endParaRPr>
          </a:p>
        </p:txBody>
      </p:sp>
    </p:spTree>
    <p:extLst>
      <p:ext uri="{BB962C8B-B14F-4D97-AF65-F5344CB8AC3E}">
        <p14:creationId xmlns:p14="http://schemas.microsoft.com/office/powerpoint/2010/main" val="258479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9"/>
            <a:ext cx="8568952" cy="6746462"/>
          </a:xfrm>
          <a:prstGeom prst="rect">
            <a:avLst/>
          </a:prstGeom>
        </p:spPr>
        <p:txBody>
          <a:bodyPr wrap="square">
            <a:spAutoFit/>
          </a:bodyPr>
          <a:lstStyle/>
          <a:p>
            <a:pPr indent="342900" algn="just">
              <a:lnSpc>
                <a:spcPct val="115000"/>
              </a:lnSpc>
              <a:spcAft>
                <a:spcPts val="0"/>
              </a:spcAft>
            </a:pPr>
            <a:r>
              <a:rPr lang="ru-RU" dirty="0" smtClean="0">
                <a:solidFill>
                  <a:srgbClr val="000000"/>
                </a:solidFill>
                <a:latin typeface="Times New Roman"/>
                <a:ea typeface="Times New Roman"/>
                <a:cs typeface="Times New Roman"/>
              </a:rPr>
              <a:t> </a:t>
            </a:r>
            <a:r>
              <a:rPr lang="ru-RU" sz="2000" dirty="0">
                <a:solidFill>
                  <a:srgbClr val="000000"/>
                </a:solidFill>
                <a:latin typeface="Times New Roman"/>
                <a:ea typeface="Times New Roman"/>
                <a:cs typeface="Times New Roman"/>
              </a:rPr>
              <a:t>Бумага, а вернее её преобразование развивает воображение у детей, формирует умение видеть новые образы в привычных формах. Так, например, конус, выполненный из бумаги, может при соответствующих доработках превратиться в любое животное, цветок, вазу, лодку, завершение для башни, стать частью костюма для сказочного персонажа и т.д. Вариантов использования конуса множество. Но для того, чтобы дети смогли преобразовать конус, необходимо на схемах, педагогических эскизах показать возможности </a:t>
            </a:r>
            <a:r>
              <a:rPr lang="ru-RU" sz="2000" dirty="0" smtClean="0">
                <a:solidFill>
                  <a:srgbClr val="000000"/>
                </a:solidFill>
                <a:latin typeface="Times New Roman"/>
                <a:ea typeface="Times New Roman"/>
                <a:cs typeface="Times New Roman"/>
              </a:rPr>
              <a:t>трансформации</a:t>
            </a:r>
          </a:p>
          <a:p>
            <a:pPr indent="342900" algn="just">
              <a:lnSpc>
                <a:spcPct val="115000"/>
              </a:lnSpc>
              <a:spcAft>
                <a:spcPts val="0"/>
              </a:spcAft>
            </a:pPr>
            <a:r>
              <a:rPr lang="ru-RU" sz="2000" dirty="0" smtClean="0">
                <a:solidFill>
                  <a:srgbClr val="000000"/>
                </a:solidFill>
                <a:latin typeface="Times New Roman"/>
                <a:ea typeface="Times New Roman"/>
                <a:cs typeface="Times New Roman"/>
              </a:rPr>
              <a:t> </a:t>
            </a:r>
            <a:r>
              <a:rPr lang="ru-RU" sz="2000" dirty="0">
                <a:solidFill>
                  <a:srgbClr val="000000"/>
                </a:solidFill>
                <a:latin typeface="Times New Roman"/>
                <a:ea typeface="Times New Roman"/>
                <a:cs typeface="Times New Roman"/>
              </a:rPr>
              <a:t>Такие же чудесные превращения получаются и в технике оригами, которая основана на приёмах работы с бумагой, путём сгибания её в различных направлениях. Техника оригами только в исключительных случаях допускает применение ножниц и клея. Это позволяет отнести её к достаточно сложным техникам, которые требуют огромного внимания, терпения и аккуратности со </a:t>
            </a:r>
            <a:r>
              <a:rPr lang="ru-RU" sz="2000" dirty="0" smtClean="0">
                <a:solidFill>
                  <a:srgbClr val="000000"/>
                </a:solidFill>
                <a:latin typeface="Times New Roman"/>
                <a:ea typeface="Times New Roman"/>
                <a:cs typeface="Times New Roman"/>
              </a:rPr>
              <a:t>стороны </a:t>
            </a:r>
            <a:r>
              <a:rPr lang="ru-RU" sz="2000" dirty="0">
                <a:solidFill>
                  <a:srgbClr val="000000"/>
                </a:solidFill>
                <a:latin typeface="Times New Roman"/>
                <a:ea typeface="Times New Roman"/>
                <a:cs typeface="Times New Roman"/>
              </a:rPr>
              <a:t>детей. Неровно сложенные углы не позволят получить им желаемый результат. Первоначальным этапом обучения технике оригами в средней группе является овладение детьми самыми простыми исходными формами, варьируя которые можно получить разные образы.</a:t>
            </a:r>
            <a:endParaRPr lang="ru-RU" sz="2000" dirty="0">
              <a:latin typeface="Calibri"/>
              <a:ea typeface="Calibri"/>
              <a:cs typeface="Times New Roman"/>
            </a:endParaRPr>
          </a:p>
          <a:p>
            <a:pPr indent="342900" algn="just">
              <a:lnSpc>
                <a:spcPct val="115000"/>
              </a:lnSpc>
              <a:spcAft>
                <a:spcPts val="0"/>
              </a:spcAft>
            </a:pPr>
            <a:endParaRPr lang="ru-RU" sz="1600" dirty="0">
              <a:effectLst/>
              <a:latin typeface="Calibri"/>
              <a:ea typeface="Calibri"/>
              <a:cs typeface="Times New Roman"/>
            </a:endParaRPr>
          </a:p>
        </p:txBody>
      </p:sp>
    </p:spTree>
    <p:extLst>
      <p:ext uri="{BB962C8B-B14F-4D97-AF65-F5344CB8AC3E}">
        <p14:creationId xmlns:p14="http://schemas.microsoft.com/office/powerpoint/2010/main" val="1440902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751344"/>
            <a:ext cx="8568952" cy="5909310"/>
          </a:xfrm>
          <a:prstGeom prst="rect">
            <a:avLst/>
          </a:prstGeom>
        </p:spPr>
        <p:txBody>
          <a:bodyPr wrap="square">
            <a:spAutoFit/>
          </a:bodyPr>
          <a:lstStyle/>
          <a:p>
            <a:r>
              <a:rPr lang="ru-RU" sz="2000" dirty="0">
                <a:solidFill>
                  <a:srgbClr val="000000"/>
                </a:solidFill>
                <a:latin typeface="Times New Roman"/>
                <a:ea typeface="Times New Roman"/>
              </a:rPr>
              <a:t>Другой вид </a:t>
            </a:r>
            <a:r>
              <a:rPr lang="ru-RU" sz="2000" dirty="0" err="1">
                <a:solidFill>
                  <a:srgbClr val="000000"/>
                </a:solidFill>
                <a:latin typeface="Times New Roman"/>
                <a:ea typeface="Times New Roman"/>
              </a:rPr>
              <a:t>бумагопластики</a:t>
            </a:r>
            <a:r>
              <a:rPr lang="ru-RU" sz="2000" dirty="0">
                <a:solidFill>
                  <a:srgbClr val="000000"/>
                </a:solidFill>
                <a:latin typeface="Times New Roman"/>
                <a:ea typeface="Times New Roman"/>
              </a:rPr>
              <a:t> заключается в использовании ножниц, клея, помимо приёмов работы с бумагой. Этот вид позволяет создавать объёмные конструкции и поделки, применяя опыт работы с аппликационными образами. Здесь также требуется умение работать с ножницами, чтобы получить необходимую деталь для конструкции. Нужно отметить, что в средней группе дети осваивают только простые способы вырезывания. Они надрезают, разрезают бумагу и вырезывают элементарные формы из заготовок. Наряду с вырезыванием в средней группе для создания конструктивного образа может применяться </a:t>
            </a:r>
            <a:r>
              <a:rPr lang="ru-RU" sz="2000" dirty="0" err="1">
                <a:solidFill>
                  <a:srgbClr val="000000"/>
                </a:solidFill>
                <a:latin typeface="Times New Roman"/>
                <a:ea typeface="Times New Roman"/>
              </a:rPr>
              <a:t>выщипывание</a:t>
            </a:r>
            <a:r>
              <a:rPr lang="ru-RU" sz="2000" dirty="0">
                <a:solidFill>
                  <a:srgbClr val="000000"/>
                </a:solidFill>
                <a:latin typeface="Times New Roman"/>
                <a:ea typeface="Times New Roman"/>
              </a:rPr>
              <a:t> (для передачи фактуры постройки) и обрывание (для передачи определённого характера образа, отображения стиля постройки). </a:t>
            </a:r>
            <a:endParaRPr lang="ru-RU" sz="2000" dirty="0" smtClean="0">
              <a:solidFill>
                <a:srgbClr val="000000"/>
              </a:solidFill>
              <a:latin typeface="Times New Roman"/>
              <a:ea typeface="Times New Roman"/>
            </a:endParaRPr>
          </a:p>
          <a:p>
            <a:r>
              <a:rPr lang="ru-RU" sz="2000" dirty="0">
                <a:solidFill>
                  <a:srgbClr val="000000"/>
                </a:solidFill>
                <a:latin typeface="Times New Roman"/>
                <a:ea typeface="Times New Roman"/>
              </a:rPr>
              <a:t>Приёмы аппликации в данном случае могут выступать как основные средства работы, так и дополнительные. Конструктивная деятельность, благодаря своим возможностям, позволяет практически познакомить детей с таким видом искусства как архитектура. В средней группе дети не просто изучают отдельные архитектурные формы, но и  знакомятся с разными стилями, что положительно сказывается и на других видах изобразительного творчества</a:t>
            </a:r>
            <a:r>
              <a:rPr lang="ru-RU" dirty="0" smtClean="0">
                <a:solidFill>
                  <a:srgbClr val="000000"/>
                </a:solidFill>
                <a:latin typeface="Times New Roman"/>
                <a:ea typeface="Times New Roman"/>
              </a:rPr>
              <a:t>.</a:t>
            </a:r>
          </a:p>
          <a:p>
            <a:endParaRPr lang="ru-RU" dirty="0"/>
          </a:p>
        </p:txBody>
      </p:sp>
    </p:spTree>
    <p:extLst>
      <p:ext uri="{BB962C8B-B14F-4D97-AF65-F5344CB8AC3E}">
        <p14:creationId xmlns:p14="http://schemas.microsoft.com/office/powerpoint/2010/main" val="355621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568952" cy="6684394"/>
          </a:xfrm>
          <a:prstGeom prst="rect">
            <a:avLst/>
          </a:prstGeom>
        </p:spPr>
        <p:txBody>
          <a:bodyPr wrap="square">
            <a:spAutoFit/>
          </a:bodyPr>
          <a:lstStyle/>
          <a:p>
            <a:pPr indent="342900" algn="just">
              <a:lnSpc>
                <a:spcPct val="115000"/>
              </a:lnSpc>
              <a:spcAft>
                <a:spcPts val="0"/>
              </a:spcAft>
            </a:pPr>
            <a:r>
              <a:rPr lang="ru-RU" sz="2000" dirty="0" smtClean="0">
                <a:solidFill>
                  <a:srgbClr val="000000"/>
                </a:solidFill>
                <a:latin typeface="Times New Roman"/>
                <a:ea typeface="Times New Roman"/>
                <a:cs typeface="Times New Roman"/>
              </a:rPr>
              <a:t> </a:t>
            </a:r>
            <a:r>
              <a:rPr lang="ru-RU" sz="2000" dirty="0">
                <a:solidFill>
                  <a:srgbClr val="000000"/>
                </a:solidFill>
                <a:latin typeface="Times New Roman"/>
                <a:ea typeface="Times New Roman"/>
                <a:cs typeface="Times New Roman"/>
              </a:rPr>
              <a:t>А именно, знание особенностей разных форм архитектуры способствует обогащению содержания рисунков, аппликационных образов детей. В этом случае конструктивная деятельность имеет большое значение и для воспитания эстетических чувств. При знакомстве детей с архитектурой  развивается художественный вкус, умение восторгаться архитектурными формами и понимать, что ценность любого сооружения заключается не только в его функциональном назначении, но и оформлении</a:t>
            </a:r>
            <a:r>
              <a:rPr lang="ru-RU" sz="2000" dirty="0" smtClean="0">
                <a:solidFill>
                  <a:srgbClr val="000000"/>
                </a:solidFill>
                <a:latin typeface="Times New Roman"/>
                <a:ea typeface="Times New Roman"/>
                <a:cs typeface="Times New Roman"/>
              </a:rPr>
              <a:t>.</a:t>
            </a:r>
          </a:p>
          <a:p>
            <a:pPr algn="just">
              <a:lnSpc>
                <a:spcPct val="115000"/>
              </a:lnSpc>
              <a:spcAft>
                <a:spcPts val="1000"/>
              </a:spcAft>
            </a:pPr>
            <a:r>
              <a:rPr lang="ru-RU" sz="2000" dirty="0">
                <a:solidFill>
                  <a:srgbClr val="000000"/>
                </a:solidFill>
                <a:latin typeface="Times New Roman"/>
                <a:ea typeface="Times New Roman"/>
                <a:cs typeface="Times New Roman"/>
              </a:rPr>
              <a:t>В старшей группе на занятиях по художественному конструированию ребята учатся работать и с картоном, поролоном. Ребята учатся работать по выкройке, изготавливают двигающиеся игрушки из конусов, цилиндров без применения шаблонов пользуясь рисунками ( Качалка, Чебурашка, Животные).В старшей группе автор программы предлагает работу и с природным материалом.</a:t>
            </a:r>
            <a:endParaRPr lang="ru-RU" sz="2000" dirty="0">
              <a:latin typeface="Calibri"/>
              <a:ea typeface="Calibri"/>
              <a:cs typeface="Times New Roman"/>
            </a:endParaRPr>
          </a:p>
          <a:p>
            <a:pPr algn="just">
              <a:lnSpc>
                <a:spcPct val="115000"/>
              </a:lnSpc>
              <a:spcAft>
                <a:spcPts val="1000"/>
              </a:spcAft>
            </a:pPr>
            <a:r>
              <a:rPr lang="ru-RU" sz="2000" i="1" dirty="0">
                <a:solidFill>
                  <a:srgbClr val="000000"/>
                </a:solidFill>
                <a:latin typeface="Times New Roman"/>
                <a:ea typeface="Times New Roman"/>
                <a:cs typeface="Times New Roman"/>
              </a:rPr>
              <a:t>       Работа с природным и бросовым материалами</a:t>
            </a:r>
            <a:r>
              <a:rPr lang="ru-RU" sz="2000" dirty="0">
                <a:solidFill>
                  <a:srgbClr val="000000"/>
                </a:solidFill>
                <a:latin typeface="Times New Roman"/>
                <a:ea typeface="Times New Roman"/>
                <a:cs typeface="Times New Roman"/>
              </a:rPr>
              <a:t> способствует проявлению творческого начала у каждого ребёнка, поскольку только способность выделять новую функцию в предмете и объекте, позволяет преобразовать его, получив совершенно иной конструктивный образ.</a:t>
            </a:r>
            <a:endParaRPr lang="ru-RU" sz="2000" dirty="0">
              <a:latin typeface="Calibri"/>
              <a:ea typeface="Calibri"/>
              <a:cs typeface="Times New Roman"/>
            </a:endParaRPr>
          </a:p>
          <a:p>
            <a:pPr indent="342900" algn="just">
              <a:lnSpc>
                <a:spcPct val="115000"/>
              </a:lnSpc>
              <a:spcAft>
                <a:spcPts val="0"/>
              </a:spcAft>
            </a:pPr>
            <a:r>
              <a:rPr lang="ru-RU" dirty="0">
                <a:solidFill>
                  <a:srgbClr val="000000"/>
                </a:solidFill>
                <a:latin typeface="Arial"/>
                <a:ea typeface="Times New Roman"/>
                <a:cs typeface="Times New Roman"/>
              </a:rPr>
              <a:t> </a:t>
            </a:r>
            <a:endParaRPr lang="ru-RU" sz="1600" dirty="0">
              <a:effectLst/>
              <a:latin typeface="Calibri"/>
              <a:ea typeface="Calibri"/>
              <a:cs typeface="Times New Roman"/>
            </a:endParaRPr>
          </a:p>
        </p:txBody>
      </p:sp>
    </p:spTree>
    <p:extLst>
      <p:ext uri="{BB962C8B-B14F-4D97-AF65-F5344CB8AC3E}">
        <p14:creationId xmlns:p14="http://schemas.microsoft.com/office/powerpoint/2010/main" val="1339592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0"/>
            <a:ext cx="8784976" cy="5796202"/>
          </a:xfrm>
          <a:prstGeom prst="rect">
            <a:avLst/>
          </a:prstGeom>
        </p:spPr>
        <p:txBody>
          <a:bodyPr wrap="square">
            <a:spAutoFit/>
          </a:bodyPr>
          <a:lstStyle/>
          <a:p>
            <a:pPr algn="just">
              <a:lnSpc>
                <a:spcPct val="115000"/>
              </a:lnSpc>
              <a:spcAft>
                <a:spcPts val="1000"/>
              </a:spcAft>
            </a:pPr>
            <a:r>
              <a:rPr lang="ru-RU" sz="2000" dirty="0">
                <a:solidFill>
                  <a:srgbClr val="000000"/>
                </a:solidFill>
                <a:latin typeface="Times New Roman"/>
                <a:ea typeface="Times New Roman"/>
                <a:cs typeface="Times New Roman"/>
              </a:rPr>
              <a:t>В подготовительной группе у ребят есть возможность поработать и с использованным материалом (катушки, коробочки, шпульки), тканью (салфетка, пришивание пуговиц, чудесный мешочек, игольница).</a:t>
            </a:r>
            <a:endParaRPr lang="ru-RU" sz="2000" dirty="0">
              <a:latin typeface="Calibri"/>
              <a:ea typeface="Calibri"/>
              <a:cs typeface="Times New Roman"/>
            </a:endParaRPr>
          </a:p>
          <a:p>
            <a:pPr indent="342900" algn="just">
              <a:lnSpc>
                <a:spcPct val="115000"/>
              </a:lnSpc>
              <a:spcAft>
                <a:spcPts val="0"/>
              </a:spcAft>
            </a:pPr>
            <a:r>
              <a:rPr lang="ru-RU" sz="2000" dirty="0">
                <a:solidFill>
                  <a:srgbClr val="000000"/>
                </a:solidFill>
                <a:latin typeface="Times New Roman"/>
                <a:ea typeface="Times New Roman"/>
                <a:cs typeface="Times New Roman"/>
              </a:rPr>
              <a:t>В конструировании могут использоваться и </a:t>
            </a:r>
            <a:r>
              <a:rPr lang="ru-RU" sz="2000" i="1" dirty="0">
                <a:solidFill>
                  <a:srgbClr val="000000"/>
                </a:solidFill>
                <a:latin typeface="Times New Roman"/>
                <a:ea typeface="Times New Roman"/>
                <a:cs typeface="Times New Roman"/>
              </a:rPr>
              <a:t>готовые формы</a:t>
            </a:r>
            <a:r>
              <a:rPr lang="ru-RU" sz="2000" dirty="0">
                <a:solidFill>
                  <a:srgbClr val="000000"/>
                </a:solidFill>
                <a:latin typeface="Times New Roman"/>
                <a:ea typeface="Times New Roman"/>
                <a:cs typeface="Times New Roman"/>
              </a:rPr>
              <a:t>, в зависимости от задач обучения</a:t>
            </a:r>
            <a:r>
              <a:rPr lang="ru-RU" sz="2000" dirty="0" smtClean="0">
                <a:solidFill>
                  <a:srgbClr val="000000"/>
                </a:solidFill>
                <a:latin typeface="Times New Roman"/>
                <a:ea typeface="Times New Roman"/>
                <a:cs typeface="Times New Roman"/>
              </a:rPr>
              <a:t>.</a:t>
            </a:r>
          </a:p>
          <a:p>
            <a:pPr indent="342900" algn="just">
              <a:lnSpc>
                <a:spcPct val="115000"/>
              </a:lnSpc>
              <a:spcAft>
                <a:spcPts val="0"/>
              </a:spcAft>
            </a:pPr>
            <a:r>
              <a:rPr lang="ru-RU" sz="2000" dirty="0">
                <a:solidFill>
                  <a:srgbClr val="000000"/>
                </a:solidFill>
                <a:latin typeface="Times New Roman"/>
                <a:ea typeface="Times New Roman"/>
                <a:cs typeface="Times New Roman"/>
              </a:rPr>
              <a:t>Все виды конструирования способствуют разностороннему развитию личности дошкольника: всем видам мышления, воображению, творческих способностей, памяти, вниманию. Это обусловлено тем, что ребёнок прежде чем выполнить постройку, сначала представляет её (мысленно или на основе имеющейся схемы, картинки), продумывает форму его частей, затем соотносит образ с имеющимися формами, выявляет степень их пригодности, после чего приступает к созданию постройки. В ходе самого конструирования ребёнок может вносить коррективы, добавлять не запланированные детали, убирать имеющиеся, включать дополнительные материалы (для соединения деталей) или применять раскраску.</a:t>
            </a:r>
            <a:endParaRPr lang="ru-RU" sz="2000" dirty="0">
              <a:latin typeface="Calibri"/>
              <a:ea typeface="Calibri"/>
              <a:cs typeface="Times New Roman"/>
            </a:endParaRPr>
          </a:p>
          <a:p>
            <a:pPr indent="342900" algn="just">
              <a:lnSpc>
                <a:spcPct val="115000"/>
              </a:lnSpc>
              <a:spcAft>
                <a:spcPts val="0"/>
              </a:spcAft>
            </a:pPr>
            <a:endParaRPr lang="ru-RU" sz="1600" dirty="0">
              <a:effectLst/>
              <a:latin typeface="Calibri"/>
              <a:ea typeface="Calibri"/>
              <a:cs typeface="Times New Roman"/>
            </a:endParaRPr>
          </a:p>
        </p:txBody>
      </p:sp>
    </p:spTree>
    <p:extLst>
      <p:ext uri="{BB962C8B-B14F-4D97-AF65-F5344CB8AC3E}">
        <p14:creationId xmlns:p14="http://schemas.microsoft.com/office/powerpoint/2010/main" val="1421539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70</TotalTime>
  <Words>943</Words>
  <Application>Microsoft Office PowerPoint</Application>
  <PresentationFormat>Экран (4:3)</PresentationFormat>
  <Paragraphs>34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Аптека</vt:lpstr>
      <vt:lpstr>Художественное конструирование как средство развития инженерного мышления  по программе Л.В. Куцаковой  «Конструирование и художественный труд» </vt:lpstr>
      <vt:lpstr>Цель: развитие конструкторских и художественных способностей детей. </vt:lpstr>
      <vt:lpstr>два типа конструирования: техническое и художественное.</vt:lpstr>
      <vt:lpstr>Художественный  тип конструирования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Художественное конструирование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Художественное конструирование как средство развития инженерного мышления  по программе Л.В. Куцаковой  «Конструирование и художественный труд» </dc:title>
  <dc:creator>НИНА</dc:creator>
  <cp:lastModifiedBy>НИНА</cp:lastModifiedBy>
  <cp:revision>6</cp:revision>
  <dcterms:created xsi:type="dcterms:W3CDTF">2020-12-14T15:21:16Z</dcterms:created>
  <dcterms:modified xsi:type="dcterms:W3CDTF">2020-12-15T13:25:42Z</dcterms:modified>
</cp:coreProperties>
</file>