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2" r:id="rId3"/>
    <p:sldId id="257" r:id="rId4"/>
    <p:sldId id="258" r:id="rId5"/>
    <p:sldId id="273" r:id="rId6"/>
    <p:sldId id="259" r:id="rId7"/>
    <p:sldId id="260" r:id="rId8"/>
    <p:sldId id="274" r:id="rId9"/>
    <p:sldId id="262" r:id="rId10"/>
    <p:sldId id="264" r:id="rId11"/>
    <p:sldId id="266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48B4C8-08B6-4094-90BA-FE78364FE859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3CDB1D-7DAD-4C8F-9D29-54A090752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ир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FC3048-BAF3-4E63-848B-6C2D6E8B6A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мп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C53470-78C0-45B9-A70B-3C6AF44EF5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2DD7-57B4-45A6-941E-BC320B8BFCF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EF06-6793-41EA-95C0-0BE31AD12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E35D-9682-47F2-B1EA-9EDC4727A64E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9ECB-BA74-44BB-8F78-9DD9ECF68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BF2A-9A95-46C2-9FF0-7EEF3B936A60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A4FB-FF8F-4302-A96F-0F34368DA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F65B-1D13-4155-8841-CD3F08CE9EFC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96A2-CC7D-480C-AA00-2F2FCDEE8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2BA2-8009-4C7B-BC94-7761587ECC0D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6576-6200-413B-A7B6-7B9CD50BB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754D3-E709-4705-9EAD-B14AE80F3EFC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BB72-8B1B-4DA7-AA17-DC527361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2596-8048-408F-AD68-939EE66B26A1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4662-ABEA-4DB8-8495-D9CB78A64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1D5C-CB22-4FD0-B527-71AD8FB8AF66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96EB-E5BA-4475-8655-8F851131F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AD32-0CBC-422F-A186-9AAA87BC3C66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17E5-33AA-4F41-98AF-A568B2C77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7434-801D-4A8B-BED9-5C2E0EDE81B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5C1-C423-4BEA-92B0-B4930531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E23D-6FC7-46C1-88F3-55042A9241D4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5C94-F8B8-41EF-B2B8-8B0A08720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AE2B8-EE37-4094-B3B8-6B936C8151D9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9BFDF-4128-46DC-A696-4C154BBFB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https://i2.wp.com/dk.kholmsk.ru/wp-content/uploads/2017/03/DSC_6784-2.jpg?w=1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21431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  <a:endParaRPr lang="ru-RU" sz="480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4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«Вязаный конструктор»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https://ds05.infourok.ru/uploads/ex/030a/000692b9-ce334932/hello_html_1375a2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85750" y="0"/>
            <a:ext cx="264318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Построй фигуру по заданному цвету;</a:t>
            </a:r>
            <a:endParaRPr lang="ru-RU" sz="280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eaLnBrk="0" hangingPunct="0"/>
            <a:endParaRPr lang="ru-RU" sz="280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Построй фигуру по заданному количеству деталей;</a:t>
            </a:r>
            <a:endParaRPr lang="ru-RU" sz="280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  <a:p>
            <a:pPr eaLnBrk="0" hangingPunct="0"/>
            <a:endParaRPr lang="ru-RU" sz="280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2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Построй по образцу.</a:t>
            </a:r>
            <a:endParaRPr lang="ru-RU" sz="280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https://www.maam.ru/upload/blogs/detsad-176613-1401545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785813" y="357188"/>
            <a:ext cx="7643812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Описание.</a:t>
            </a:r>
            <a:endParaRPr lang="ru-RU" sz="2400" b="1">
              <a:solidFill>
                <a:srgbClr val="7030A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2400" b="1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Для изготовления конструктора необходимы начальные навыки вязания </a:t>
            </a:r>
            <a:r>
              <a:rPr lang="ru-RU" sz="2400" b="1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крючком.</a:t>
            </a:r>
            <a:r>
              <a:rPr lang="ru-RU" sz="2400" b="1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С помощью столбиков </a:t>
            </a:r>
          </a:p>
          <a:p>
            <a:pPr algn="ctr" eaLnBrk="0" hangingPunct="0"/>
            <a:r>
              <a:rPr lang="ru-RU" sz="2400" b="1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без накида  вяжется </a:t>
            </a:r>
          </a:p>
          <a:p>
            <a:pPr algn="ctr" eaLnBrk="0" hangingPunct="0"/>
            <a:r>
              <a:rPr lang="ru-RU" sz="2400" b="1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полоска необходимой         </a:t>
            </a:r>
          </a:p>
          <a:p>
            <a:pPr algn="ctr" eaLnBrk="0" hangingPunct="0"/>
            <a:r>
              <a:rPr lang="ru-RU" sz="2400" b="1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длины и ширины, затем </a:t>
            </a:r>
          </a:p>
          <a:p>
            <a:pPr algn="ctr" eaLnBrk="0" hangingPunct="0"/>
            <a:endParaRPr lang="ru-RU" sz="2400" b="1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обвязывается по периметру. При обвязке формируется петелька из воздушных петель, на другой конец пришивается пуговица. Деталь готова.    </a:t>
            </a:r>
            <a:endParaRPr lang="ru-RU" sz="2400" b="1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Рисунок 3" descr="C:\Users\Анна Викторовна\Desktop\фото наших пособий\fq_Tz-kTx2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642938" y="285750"/>
            <a:ext cx="7143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Дети с большим интересом и удовольствием любят играть в эту игру, как девочки, так и мальчики. Они фантазируют, создают свои работы и радуются результату! </a:t>
            </a:r>
          </a:p>
          <a:p>
            <a:pPr algn="ctr"/>
            <a:r>
              <a:rPr lang="ru-RU" sz="280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Пофантазируйте </a:t>
            </a:r>
            <a:r>
              <a:rPr lang="ru-RU" sz="2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 Вы вместе с нами!</a:t>
            </a:r>
            <a:endParaRPr lang="ru-RU" sz="280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https://ds05.infourok.ru/uploads/ex/02b3/000609aa-32a9eed8/1/hello_html_6ccb9f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1857375" y="500063"/>
            <a:ext cx="59293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rgbClr val="FF000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https://azbukivedia.ru/wa-data/public/photos/64/61/6164/6164.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85725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2500313" y="785813"/>
            <a:ext cx="4143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omic Sans MS" pitchFamily="66" charset="0"/>
              </a:rPr>
              <a:t>Дидактическая  игра</a:t>
            </a: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785813" y="2071688"/>
            <a:ext cx="76438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В</a:t>
            </a:r>
            <a:r>
              <a:rPr lang="ru-RU" sz="8800" b="1">
                <a:solidFill>
                  <a:srgbClr val="002060"/>
                </a:solidFill>
                <a:latin typeface="Calibri" pitchFamily="34" charset="0"/>
              </a:rPr>
              <a:t>я</a:t>
            </a:r>
            <a:r>
              <a:rPr lang="ru-RU" sz="8800" b="1">
                <a:solidFill>
                  <a:srgbClr val="FFFF00"/>
                </a:solidFill>
                <a:latin typeface="Calibri" pitchFamily="34" charset="0"/>
              </a:rPr>
              <a:t>з</a:t>
            </a:r>
            <a:r>
              <a:rPr lang="ru-RU" sz="8800" b="1">
                <a:solidFill>
                  <a:srgbClr val="00B050"/>
                </a:solidFill>
                <a:latin typeface="Calibri" pitchFamily="34" charset="0"/>
              </a:rPr>
              <a:t>а</a:t>
            </a:r>
            <a:r>
              <a:rPr lang="ru-RU" sz="8800" b="1">
                <a:solidFill>
                  <a:srgbClr val="00B0F0"/>
                </a:solidFill>
                <a:latin typeface="Calibri" pitchFamily="34" charset="0"/>
              </a:rPr>
              <a:t>н</a:t>
            </a:r>
            <a:r>
              <a:rPr lang="ru-RU" sz="8800" b="1">
                <a:solidFill>
                  <a:srgbClr val="FFC000"/>
                </a:solidFill>
                <a:latin typeface="Calibri" pitchFamily="34" charset="0"/>
              </a:rPr>
              <a:t>ы</a:t>
            </a:r>
            <a:r>
              <a:rPr lang="ru-RU" sz="8800" b="1">
                <a:solidFill>
                  <a:srgbClr val="7030A0"/>
                </a:solidFill>
                <a:latin typeface="Calibri" pitchFamily="34" charset="0"/>
              </a:rPr>
              <a:t>й </a:t>
            </a:r>
            <a:r>
              <a:rPr lang="ru-RU" sz="8800" b="1">
                <a:solidFill>
                  <a:srgbClr val="00B050"/>
                </a:solidFill>
                <a:latin typeface="Calibri" pitchFamily="34" charset="0"/>
              </a:rPr>
              <a:t>к</a:t>
            </a:r>
            <a:r>
              <a:rPr lang="ru-RU" sz="8800" b="1">
                <a:solidFill>
                  <a:srgbClr val="FFFF00"/>
                </a:solidFill>
                <a:latin typeface="Calibri" pitchFamily="34" charset="0"/>
              </a:rPr>
              <a:t>о</a:t>
            </a:r>
            <a:r>
              <a:rPr lang="ru-RU" sz="8800" b="1">
                <a:solidFill>
                  <a:srgbClr val="00B0F0"/>
                </a:solidFill>
                <a:latin typeface="Calibri" pitchFamily="34" charset="0"/>
              </a:rPr>
              <a:t>н</a:t>
            </a:r>
            <a:r>
              <a:rPr lang="ru-RU" sz="8800" b="1">
                <a:solidFill>
                  <a:srgbClr val="FFFF00"/>
                </a:solidFill>
                <a:latin typeface="Calibri" pitchFamily="34" charset="0"/>
              </a:rPr>
              <a:t>с</a:t>
            </a:r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т</a:t>
            </a:r>
            <a:r>
              <a:rPr lang="ru-RU" sz="8800" b="1">
                <a:solidFill>
                  <a:srgbClr val="002060"/>
                </a:solidFill>
                <a:latin typeface="Calibri" pitchFamily="34" charset="0"/>
              </a:rPr>
              <a:t>р</a:t>
            </a:r>
            <a:r>
              <a:rPr lang="ru-RU" sz="8800" b="1">
                <a:solidFill>
                  <a:srgbClr val="92D050"/>
                </a:solidFill>
                <a:latin typeface="Calibri" pitchFamily="34" charset="0"/>
              </a:rPr>
              <a:t>у</a:t>
            </a:r>
            <a:r>
              <a:rPr lang="ru-RU" sz="8800" b="1">
                <a:solidFill>
                  <a:srgbClr val="C00000"/>
                </a:solidFill>
                <a:latin typeface="Calibri" pitchFamily="34" charset="0"/>
              </a:rPr>
              <a:t>к</a:t>
            </a:r>
            <a:r>
              <a:rPr lang="ru-RU" sz="8800" b="1">
                <a:solidFill>
                  <a:srgbClr val="7030A0"/>
                </a:solidFill>
                <a:latin typeface="Calibri" pitchFamily="34" charset="0"/>
              </a:rPr>
              <a:t>т</a:t>
            </a:r>
            <a:r>
              <a:rPr lang="ru-RU" sz="8800" b="1">
                <a:solidFill>
                  <a:srgbClr val="00B050"/>
                </a:solidFill>
                <a:latin typeface="Calibri" pitchFamily="34" charset="0"/>
              </a:rPr>
              <a:t>о</a:t>
            </a:r>
            <a:r>
              <a:rPr lang="ru-RU" sz="8800" b="1">
                <a:solidFill>
                  <a:srgbClr val="FFFF00"/>
                </a:solidFill>
                <a:latin typeface="Calibri" pitchFamily="34" charset="0"/>
              </a:rPr>
              <a:t>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https://www.maam.ru/upload/blogs/detsad-261682-1457788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071563" y="0"/>
            <a:ext cx="707231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«Вязаный конструктор» доставляет детям множество положительных эмоций, раскрывает возможность использования хорошо</a:t>
            </a:r>
          </a:p>
          <a:p>
            <a:pPr algn="ctr"/>
            <a:endParaRPr lang="ru-RU" sz="280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знакомых им предметов, удивляет своей непредсказуемостью.</a:t>
            </a:r>
            <a:endParaRPr lang="ru-RU" sz="280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s://azbukivedia.ru/wa-data/public/photos/64/61/6164/6164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71500" y="214313"/>
            <a:ext cx="78581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Цель:</a:t>
            </a:r>
            <a:endParaRPr lang="ru-RU" sz="280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2800">
                <a:latin typeface="Arial Black" pitchFamily="34" charset="0"/>
                <a:ea typeface="Calibri" pitchFamily="34" charset="0"/>
                <a:cs typeface="Times New Roman" pitchFamily="18" charset="0"/>
              </a:rPr>
              <a:t>-изучение и закрепление цветов и их оттенков;</a:t>
            </a:r>
            <a:endParaRPr lang="ru-RU" sz="2800">
              <a:latin typeface="Arial Black" pitchFamily="34" charset="0"/>
              <a:cs typeface="Arial" charset="0"/>
            </a:endParaRPr>
          </a:p>
          <a:p>
            <a:pPr algn="ctr" eaLnBrk="0" hangingPunct="0"/>
            <a:r>
              <a:rPr lang="ru-RU" sz="2800">
                <a:latin typeface="Arial Black" pitchFamily="34" charset="0"/>
                <a:ea typeface="Calibri" pitchFamily="34" charset="0"/>
                <a:cs typeface="Calibri" pitchFamily="34" charset="0"/>
              </a:rPr>
              <a:t>-развитие мелкой моторики рук, чувствительность пальцев для восприятия формы, шероховатости,</a:t>
            </a:r>
          </a:p>
          <a:p>
            <a:pPr algn="ctr" eaLnBrk="0" hangingPunct="0"/>
            <a:endParaRPr lang="ru-RU" sz="2800">
              <a:latin typeface="Arial Black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2800">
              <a:latin typeface="Arial Black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2800">
              <a:latin typeface="Arial Black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endParaRPr lang="ru-RU" sz="2800">
              <a:latin typeface="Arial Black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2800">
                <a:latin typeface="Arial Black" pitchFamily="34" charset="0"/>
                <a:ea typeface="Calibri" pitchFamily="34" charset="0"/>
                <a:cs typeface="Calibri" pitchFamily="34" charset="0"/>
              </a:rPr>
              <a:t> твёрдости и мягкости предметов</a:t>
            </a:r>
            <a:endParaRPr lang="ru-RU" sz="2800">
              <a:latin typeface="Arial Black" pitchFamily="34" charset="0"/>
              <a:cs typeface="Arial" charset="0"/>
            </a:endParaRPr>
          </a:p>
          <a:p>
            <a:pPr algn="ctr" eaLnBrk="0" hangingPunct="0"/>
            <a:r>
              <a:rPr lang="ru-RU" sz="2800">
                <a:latin typeface="Arial Black" pitchFamily="34" charset="0"/>
                <a:ea typeface="Calibri" pitchFamily="34" charset="0"/>
                <a:cs typeface="Calibri" pitchFamily="34" charset="0"/>
              </a:rPr>
              <a:t>-развитие логического мышления, воображения, фантазии и творчества;</a:t>
            </a:r>
            <a:endParaRPr lang="ru-RU" sz="280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https://www.maam.ru/upload/blogs/detsad-261682-1457787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14375" y="714375"/>
            <a:ext cx="77152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-знакомство с понятиями «один», «много»,</a:t>
            </a:r>
          </a:p>
          <a:p>
            <a:pPr algn="ctr"/>
            <a:r>
              <a:rPr lang="ru-RU" sz="32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«длинный», «короткий»;</a:t>
            </a:r>
            <a:endParaRPr lang="ru-RU" sz="320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32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-формирование умения создавать различные объемные и плоскостные модели;</a:t>
            </a:r>
            <a:endParaRPr lang="ru-RU" sz="320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  <a:p>
            <a:pPr algn="ctr" eaLnBrk="0" hangingPunct="0"/>
            <a:r>
              <a:rPr lang="ru-RU" sz="32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-совершенствование навыков количественного и порядкового счета;</a:t>
            </a:r>
            <a:endParaRPr lang="ru-RU" sz="320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  <a:p>
            <a:pPr algn="ctr" eaLnBrk="0" hangingPunct="0"/>
            <a:r>
              <a:rPr lang="ru-RU" sz="32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-уточнение знаний о геометрических фигурах.</a:t>
            </a:r>
            <a:endParaRPr lang="ru-RU" sz="320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s://cs1.livemaster.ru/storage/2c/f3/7d60b76d8f371607164b491720ux--kukly-i-igrushki-konstruktor-polosataya-fantaz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286000" y="357188"/>
            <a:ext cx="4572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Конструктор состоит из  разноцветных вязаных полосок: с одной стороны - петелька, с другой – пуговица.</a:t>
            </a:r>
            <a:endParaRPr lang="ru-RU" sz="280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280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Соединяя между собой детали, дети создают различные конструкции на плоскости самостоятельно или под руководством взрослого.</a:t>
            </a:r>
            <a:endParaRPr lang="ru-RU" sz="280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s://cs5.livemaster.ru/storage/5a/e2/e5cd202a4ee37dad8b25ae718dmt--kukly-i-igrushki-vyazanyj-konstru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57250" y="357188"/>
            <a:ext cx="771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928938" y="3500438"/>
            <a:ext cx="3571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ea typeface="Malgun Gothic Semilight"/>
                <a:cs typeface="Calibri" pitchFamily="34" charset="0"/>
              </a:rPr>
              <a:t>Работа с пособием может осуществляться с группой, подгруппой и индивидуально. В любой из образовательных областей.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s://www.maam.ru/upload/blogs/detsad-173673-1492865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71500" y="615950"/>
            <a:ext cx="77866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Segoe UI Semibold"/>
                <a:ea typeface="Calibri" pitchFamily="34" charset="0"/>
                <a:cs typeface="Segoe UI Semibold"/>
              </a:rPr>
              <a:t>Игра может использоваться во всех возрастных группах.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s://ds05.infourok.ru/uploads/ex/030a/000692b9-ce334932/hello_html_m505f85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928688" y="2524125"/>
            <a:ext cx="7429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Возможные варианты игры.</a:t>
            </a:r>
            <a:endParaRPr lang="ru-RU" sz="4400" b="1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4400" b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 букву, слово;</a:t>
            </a:r>
            <a:endParaRPr lang="ru-RU" sz="4400" b="1">
              <a:solidFill>
                <a:srgbClr val="FFC000"/>
              </a:solidFill>
              <a:cs typeface="Arial" charset="0"/>
            </a:endParaRPr>
          </a:p>
          <a:p>
            <a:pPr eaLnBrk="0" hangingPunct="0"/>
            <a:r>
              <a:rPr lang="ru-RU" sz="4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Составь число;</a:t>
            </a:r>
            <a:endParaRPr lang="ru-RU" sz="4400" b="1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https://www.maam.ru/upload/blogs/detsad-818448-1558501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285875" y="357188"/>
            <a:ext cx="671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Построй здание;</a:t>
            </a:r>
            <a:endParaRPr lang="ru-RU" sz="2400" b="1">
              <a:solidFill>
                <a:srgbClr val="FF0000"/>
              </a:solidFill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2400" b="1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Сделай животное;</a:t>
            </a:r>
            <a:endParaRPr lang="ru-RU" sz="2400" b="1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algn="ctr" eaLnBrk="0" hangingPunct="0"/>
            <a:r>
              <a:rPr lang="ru-RU" sz="2400" b="1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Свободное построение</a:t>
            </a:r>
            <a:r>
              <a:rPr lang="ru-RU" sz="1400"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233</Words>
  <PresentationFormat>Экран (4:3)</PresentationFormat>
  <Paragraphs>61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Arial</vt:lpstr>
      <vt:lpstr>Arial Black</vt:lpstr>
      <vt:lpstr>Times New Roman</vt:lpstr>
      <vt:lpstr>Malgun Gothic Semilight</vt:lpstr>
      <vt:lpstr>Segoe UI Semibold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ссс</cp:lastModifiedBy>
  <cp:revision>17</cp:revision>
  <dcterms:created xsi:type="dcterms:W3CDTF">2021-04-21T13:19:41Z</dcterms:created>
  <dcterms:modified xsi:type="dcterms:W3CDTF">2021-04-20T07:26:30Z</dcterms:modified>
</cp:coreProperties>
</file>