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100888" cy="10233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052" cy="511651"/>
          </a:xfrm>
          <a:prstGeom prst="rect">
            <a:avLst/>
          </a:prstGeom>
        </p:spPr>
        <p:txBody>
          <a:bodyPr vert="horz" lIns="99030" tIns="49515" rIns="99030" bIns="49515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193" y="2"/>
            <a:ext cx="3077052" cy="511651"/>
          </a:xfrm>
          <a:prstGeom prst="rect">
            <a:avLst/>
          </a:prstGeom>
        </p:spPr>
        <p:txBody>
          <a:bodyPr vert="horz" lIns="99030" tIns="49515" rIns="99030" bIns="49515" rtlCol="0"/>
          <a:lstStyle>
            <a:lvl1pPr algn="r">
              <a:defRPr sz="1300"/>
            </a:lvl1pPr>
          </a:lstStyle>
          <a:p>
            <a:fld id="{3F4664CC-7A2E-411C-84CD-8D68CAB7575F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052" cy="511651"/>
          </a:xfrm>
          <a:prstGeom prst="rect">
            <a:avLst/>
          </a:prstGeom>
        </p:spPr>
        <p:txBody>
          <a:bodyPr vert="horz" lIns="99030" tIns="49515" rIns="99030" bIns="49515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193" y="9719599"/>
            <a:ext cx="3077052" cy="511651"/>
          </a:xfrm>
          <a:prstGeom prst="rect">
            <a:avLst/>
          </a:prstGeom>
        </p:spPr>
        <p:txBody>
          <a:bodyPr vert="horz" lIns="99030" tIns="49515" rIns="99030" bIns="49515" rtlCol="0" anchor="b"/>
          <a:lstStyle>
            <a:lvl1pPr algn="r">
              <a:defRPr sz="1300"/>
            </a:lvl1pPr>
          </a:lstStyle>
          <a:p>
            <a:fld id="{D9227343-DED0-4A22-A407-CD941F8FD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052" cy="511651"/>
          </a:xfrm>
          <a:prstGeom prst="rect">
            <a:avLst/>
          </a:prstGeom>
        </p:spPr>
        <p:txBody>
          <a:bodyPr vert="horz" lIns="99030" tIns="49515" rIns="99030" bIns="49515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193" y="2"/>
            <a:ext cx="3077052" cy="511651"/>
          </a:xfrm>
          <a:prstGeom prst="rect">
            <a:avLst/>
          </a:prstGeom>
        </p:spPr>
        <p:txBody>
          <a:bodyPr vert="horz" lIns="99030" tIns="49515" rIns="99030" bIns="49515" rtlCol="0"/>
          <a:lstStyle>
            <a:lvl1pPr algn="r">
              <a:defRPr sz="1300"/>
            </a:lvl1pPr>
          </a:lstStyle>
          <a:p>
            <a:fld id="{64633B94-ED5D-4306-9F06-F1B6319BA7BF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6512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0" tIns="49515" rIns="99030" bIns="495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090" y="4860689"/>
            <a:ext cx="5680710" cy="4604861"/>
          </a:xfrm>
          <a:prstGeom prst="rect">
            <a:avLst/>
          </a:prstGeom>
        </p:spPr>
        <p:txBody>
          <a:bodyPr vert="horz" lIns="99030" tIns="49515" rIns="99030" bIns="495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052" cy="511651"/>
          </a:xfrm>
          <a:prstGeom prst="rect">
            <a:avLst/>
          </a:prstGeom>
        </p:spPr>
        <p:txBody>
          <a:bodyPr vert="horz" lIns="99030" tIns="49515" rIns="99030" bIns="49515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193" y="9719599"/>
            <a:ext cx="3077052" cy="511651"/>
          </a:xfrm>
          <a:prstGeom prst="rect">
            <a:avLst/>
          </a:prstGeom>
        </p:spPr>
        <p:txBody>
          <a:bodyPr vert="horz" lIns="99030" tIns="49515" rIns="99030" bIns="49515" rtlCol="0" anchor="b"/>
          <a:lstStyle>
            <a:lvl1pPr algn="r">
              <a:defRPr sz="1300"/>
            </a:lvl1pPr>
          </a:lstStyle>
          <a:p>
            <a:fld id="{133E4F89-1832-4611-A428-CF69EC46CE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emethod.ru/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www.evolkov.net/case/case.study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do.edu/ru/ffec/psych/ps13/html" TargetMode="External"/><Relationship Id="rId5" Type="http://schemas.openxmlformats.org/officeDocument/2006/relationships/hyperlink" Target="http://www.psylist.net/pedagogika/inovacii.htm" TargetMode="External"/><Relationship Id="rId4" Type="http://schemas.openxmlformats.org/officeDocument/2006/relationships/hyperlink" Target="http://www.casemethod.ru/about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blob:https://web.whatsapp.com/2b0522e4-9099-40d6-8071-c1ab80cc46f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502" y="116632"/>
          <a:ext cx="9036498" cy="67970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92D050"/>
                  </a:outerShdw>
                </a:effectLst>
                <a:tableStyleId>{5C22544A-7EE6-4342-B048-85BDC9FD1C3A}</a:tableStyleId>
              </a:tblPr>
              <a:tblGrid>
                <a:gridCol w="3012166"/>
                <a:gridCol w="3012166"/>
                <a:gridCol w="3012166"/>
              </a:tblGrid>
              <a:tr h="662473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Используемые источники</a:t>
                      </a:r>
                    </a:p>
                    <a:p>
                      <a:pPr algn="ctr"/>
                      <a:endParaRPr lang="ru-RU" sz="140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228600" indent="-228600" algn="l">
                        <a:buNone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   Долгоруков А. Метод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case-study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как современная технология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професссионально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ориентированного обучения/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buNone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URL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: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://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www.evolkov.net/case/case.study.html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buNone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  Земскова А. С. использование кейс-метода в образовательном процессе//Совет ректоров. – 2008.-№8.- С. 12-16.</a:t>
                      </a:r>
                    </a:p>
                    <a:p>
                      <a:pPr marL="228600" indent="-228600" algn="l">
                        <a:buNone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 Кейс-метод. Окно в мир ситуационной методики обучения (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case-study.) (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Электронный ресурс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</a:t>
                      </a:r>
                    </a:p>
                    <a:p>
                      <a:pPr marL="228600" indent="-228600" algn="l">
                        <a:buNone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Доступ: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http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://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www.</a:t>
                      </a:r>
                      <a:r>
                        <a:rPr lang="en-US" sz="1200" b="0" u="sng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casemethod.ru</a:t>
                      </a:r>
                      <a:endParaRPr lang="en-US" sz="1200" b="0" u="sng" baseline="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buNone/>
                      </a:pP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</a:t>
                      </a:r>
                      <a:r>
                        <a:rPr lang="ru-RU" sz="1200" b="0" u="none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Сурмин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Ю. Что такое </a:t>
                      </a:r>
                      <a:r>
                        <a:rPr lang="en-US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CASE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метод?</a:t>
                      </a:r>
                    </a:p>
                    <a:p>
                      <a:pPr marL="228600" indent="-228600" algn="l">
                        <a:buNone/>
                      </a:pP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Взгляд теоретика и практика./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URL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: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://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www.casemethod.ru/about.php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r>
                        <a:rPr lang="en-US" sz="12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idsubmenu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=1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 Федянин Н., Давиденко В.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Чем «кейс» отличается от чемоданчика? – Обучение за рубежом, 2000, №7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Шимутина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Е. Н. использование кейс- технологий в учебном процессе.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://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www.psylist.net/pedagogika/inovacii.htm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2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Педагогические технологии и инновации.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http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://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www.ido.edu/ru/ffec/psych/ps13/html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28600" indent="-228600" algn="l">
                        <a:buNone/>
                      </a:pPr>
                      <a:r>
                        <a:rPr lang="ru-RU" sz="12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Развивающие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педагогические технологии</a:t>
                      </a:r>
                    </a:p>
                    <a:p>
                      <a:pPr marL="228600" indent="-228600" algn="l">
                        <a:buNone/>
                      </a:pPr>
                      <a:endParaRPr lang="ru-RU" sz="12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buNone/>
                      </a:pPr>
                      <a:endParaRPr lang="ru-RU" sz="12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buNone/>
                      </a:pPr>
                      <a:endParaRPr lang="ru-RU" sz="12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rgbClr val="FFFF00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rgbClr val="FFFF00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Муниципальное бюджетное дошкольное образовательное 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учреждение детский сад «Ладушки»</a:t>
                      </a:r>
                    </a:p>
                    <a:p>
                      <a:pPr algn="ctr"/>
                      <a:endParaRPr lang="ru-RU" sz="2000" b="1" kern="1200" dirty="0" smtClean="0">
                        <a:solidFill>
                          <a:schemeClr val="tx1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kern="1200" dirty="0" smtClean="0">
                        <a:solidFill>
                          <a:schemeClr val="tx1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kern="1200" dirty="0" smtClean="0">
                        <a:solidFill>
                          <a:schemeClr val="tx1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3600" b="1" i="1" kern="120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Кейс- технология </a:t>
                      </a:r>
                    </a:p>
                    <a:p>
                      <a:pPr algn="ctr"/>
                      <a:r>
                        <a:rPr lang="ru-RU" sz="3600" b="1" i="1" kern="120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в ДОУ</a:t>
                      </a:r>
                    </a:p>
                    <a:p>
                      <a:pPr algn="ctr"/>
                      <a:endParaRPr lang="ru-RU" sz="36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Воспитатель: </a:t>
                      </a:r>
                    </a:p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Грязнова </a:t>
                      </a:r>
                      <a:endParaRPr lang="ru-RU" sz="20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b="1" i="1" kern="120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Татьяна</a:t>
                      </a:r>
                      <a:r>
                        <a:rPr lang="ru-RU" sz="2000" b="1" i="1" kern="1200" baseline="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 Петровна</a:t>
                      </a:r>
                      <a:endParaRPr lang="ru-RU" sz="20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3600" i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rgbClr val="FFFF00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1027" name="Picture 3" descr="C:\Users\user\Desktop\2b0522e4-9099-40d6-8071-c1ab80cc46f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1772816"/>
            <a:ext cx="2784309" cy="230425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228184" y="2132856"/>
            <a:ext cx="2736304" cy="2016224"/>
          </a:xfrm>
          <a:prstGeom prst="rect">
            <a:avLst/>
          </a:prstGeom>
          <a:solidFill>
            <a:srgbClr val="FFFF00">
              <a:alpha val="5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502" y="116632"/>
          <a:ext cx="8928993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1"/>
                <a:gridCol w="2976331"/>
                <a:gridCol w="2976331"/>
              </a:tblGrid>
              <a:tr h="6624736">
                <a:tc>
                  <a:txBody>
                    <a:bodyPr/>
                    <a:lstStyle/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Кейс- технология</a:t>
                      </a:r>
                    </a:p>
                    <a:p>
                      <a:pPr marL="228600" indent="-228600" algn="l">
                        <a:buFontTx/>
                        <a:buChar char="-"/>
                      </a:pPr>
                      <a:r>
                        <a:rPr lang="ru-RU" sz="1400" b="0" i="0" u="none" kern="1200" baseline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Кейс- технология – это интерактивная технология для краткосрочного обучения, на основе реальных или вымышленных ситуаций, направленная не столько на освоение знаний, сколько на формирование новых качеств и умений.</a:t>
                      </a:r>
                    </a:p>
                    <a:p>
                      <a:pPr marL="228600" indent="-228600" algn="l">
                        <a:buFontTx/>
                        <a:buChar char="-"/>
                      </a:pPr>
                      <a:r>
                        <a:rPr lang="ru-RU" sz="1400" b="0" i="0" u="none" kern="1200" baseline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Главное её предназначение- развивать способность анализировать различные проблемы и находить их решение, а также умение работать с информацией.</a:t>
                      </a:r>
                    </a:p>
                    <a:p>
                      <a:pPr marL="228600" indent="-228600" algn="ctr">
                        <a:buFontTx/>
                        <a:buNone/>
                      </a:pPr>
                      <a:endParaRPr lang="ru-RU" sz="800" b="1" u="none" baseline="0" dirty="0" smtClean="0">
                        <a:solidFill>
                          <a:srgbClr val="FF0000"/>
                        </a:solidFill>
                        <a:latin typeface="Monotype Corsiva" pitchFamily="66" charset="0"/>
                        <a:cs typeface="Times New Roman" pitchFamily="18" charset="0"/>
                      </a:endParaRPr>
                    </a:p>
                    <a:p>
                      <a:pPr marL="228600" indent="-228600" algn="ctr">
                        <a:buFontTx/>
                        <a:buNone/>
                      </a:pPr>
                      <a:r>
                        <a:rPr lang="ru-RU" sz="1800" b="1" u="none" baseline="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cs typeface="Times New Roman" pitchFamily="18" charset="0"/>
                        </a:rPr>
                        <a:t>Роль кейса в образовательном процессе</a:t>
                      </a:r>
                    </a:p>
                    <a:p>
                      <a:pPr marL="228600" indent="-228600" algn="l">
                        <a:buFontTx/>
                        <a:buNone/>
                      </a:pPr>
                      <a:r>
                        <a:rPr lang="ru-RU" sz="1400" b="0" u="none" baseline="0" dirty="0" smtClean="0">
                          <a:solidFill>
                            <a:srgbClr val="7030A0"/>
                          </a:solidFill>
                          <a:latin typeface="Monotype Corsiva" pitchFamily="66" charset="0"/>
                          <a:cs typeface="Times New Roman" pitchFamily="18" charset="0"/>
                        </a:rPr>
                        <a:t>-     </a:t>
                      </a:r>
                      <a:r>
                        <a:rPr lang="ru-RU" sz="1400" b="0" u="none" baseline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cs typeface="Times New Roman" pitchFamily="18" charset="0"/>
                        </a:rPr>
                        <a:t>Обеспечивает гибкость образовательного процесса</a:t>
                      </a:r>
                    </a:p>
                    <a:p>
                      <a:pPr marL="228600" indent="-228600" algn="l">
                        <a:buFontTx/>
                        <a:buChar char="-"/>
                      </a:pPr>
                      <a:r>
                        <a:rPr lang="ru-RU" sz="1400" b="0" u="none" baseline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cs typeface="Times New Roman" pitchFamily="18" charset="0"/>
                        </a:rPr>
                        <a:t>Помогает выявить актуальные интересы и мотивы детей</a:t>
                      </a:r>
                    </a:p>
                    <a:p>
                      <a:pPr marL="228600" indent="-228600" algn="l">
                        <a:buFontTx/>
                        <a:buChar char="-"/>
                      </a:pPr>
                      <a:r>
                        <a:rPr lang="ru-RU" sz="1400" b="0" u="none" baseline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cs typeface="Times New Roman" pitchFamily="18" charset="0"/>
                        </a:rPr>
                        <a:t>Повышает интерес дошкольников к теме образовательной деятельности</a:t>
                      </a:r>
                    </a:p>
                    <a:p>
                      <a:pPr marL="228600" indent="-228600" algn="l">
                        <a:buFontTx/>
                        <a:buChar char="-"/>
                      </a:pPr>
                      <a:r>
                        <a:rPr lang="ru-RU" sz="1400" b="0" u="none" baseline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cs typeface="Times New Roman" pitchFamily="18" charset="0"/>
                        </a:rPr>
                        <a:t>Развивает у детей познавательную активность, коммуникативные навыки </a:t>
                      </a:r>
                    </a:p>
                    <a:p>
                      <a:pPr marL="228600" indent="-228600" algn="l">
                        <a:buFontTx/>
                        <a:buChar char="-"/>
                      </a:pPr>
                      <a:r>
                        <a:rPr lang="ru-RU" sz="1400" b="0" u="none" baseline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cs typeface="Times New Roman" pitchFamily="18" charset="0"/>
                        </a:rPr>
                        <a:t>Формирует потребность и умение работать в команде, действовать в незнакомой и/или неожиданной ситуации.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rgbClr val="FFFF00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Виды кейс - технологии</a:t>
                      </a:r>
                    </a:p>
                    <a:p>
                      <a:pPr algn="l"/>
                      <a:endParaRPr lang="ru-RU" sz="1400" b="0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l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Кейс- иллюстрации</a:t>
                      </a:r>
                    </a:p>
                    <a:p>
                      <a:pPr algn="l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Фото- кейс</a:t>
                      </a:r>
                    </a:p>
                    <a:p>
                      <a:pPr algn="l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Проигрывание ролей</a:t>
                      </a:r>
                    </a:p>
                    <a:p>
                      <a:pPr algn="l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Анализ конкретных ситуаций.</a:t>
                      </a:r>
                    </a:p>
                    <a:p>
                      <a:pPr algn="l"/>
                      <a:endParaRPr lang="ru-RU" sz="1400" b="0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Когда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</a:rPr>
                        <a:t> использовать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кейс </a:t>
                      </a:r>
                    </a:p>
                    <a:p>
                      <a:pPr algn="ctr"/>
                      <a:endParaRPr lang="ru-RU" sz="1400" b="0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rgbClr val="FFFF00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Где брать идеи для кейса</a:t>
                      </a:r>
                    </a:p>
                    <a:p>
                      <a:pPr algn="ctr"/>
                      <a:endParaRPr lang="ru-RU" sz="2000" b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200" b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kern="1200" dirty="0" smtClean="0">
                        <a:solidFill>
                          <a:schemeClr val="tx1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kern="1200" dirty="0" smtClean="0">
                        <a:solidFill>
                          <a:schemeClr val="tx1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36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i="1" kern="1200" dirty="0" smtClean="0">
                        <a:solidFill>
                          <a:srgbClr val="FF0000"/>
                        </a:solidFill>
                        <a:latin typeface="Monotype Corsiva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3600" i="1" dirty="0" smtClean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  <a:p>
                      <a:pPr algn="ctr"/>
                      <a:endParaRPr lang="ru-RU" sz="3600" i="1" dirty="0" smtClean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  <a:p>
                      <a:pPr algn="ctr"/>
                      <a:r>
                        <a:rPr lang="ru-RU" sz="1800" i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Признаки хорошего кейса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</a:rPr>
                        <a:t>Соответствует цели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</a:rPr>
                        <a:t>Учитывает возрастные и индивидуальные особенности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</a:rPr>
                        <a:t>Является актуальным и интересным детям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</a:rPr>
                        <a:t>Развивает воображение, творческое мышление.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</a:rPr>
                        <a:t>Провоцирует дискуссию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</a:rPr>
                        <a:t>Имеет несколько решений.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rgbClr val="FFFF00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3995936" y="2276872"/>
            <a:ext cx="93610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КЕЙС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31840" y="3212976"/>
            <a:ext cx="93610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ОТПРАВНАЯ </a:t>
            </a:r>
            <a:r>
              <a:rPr lang="ru-RU" sz="1200" dirty="0" smtClean="0"/>
              <a:t>ТОЧКА для нескольких событий и идей</a:t>
            </a:r>
            <a:endParaRPr lang="ru-RU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11960" y="3212976"/>
            <a:ext cx="792088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ЧАСТЬ какой –либо деятельности</a:t>
            </a:r>
            <a:endParaRPr lang="ru-RU" sz="1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48064" y="3212976"/>
            <a:ext cx="864096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ЧАСТЬ ЗАНЯТИЯ</a:t>
            </a:r>
            <a:endParaRPr lang="ru-RU" sz="12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499992" y="2852936"/>
            <a:ext cx="360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32040" y="2780928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563888" y="278092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499992" y="4797152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6" idx="2"/>
          </p:cNvCxnSpPr>
          <p:nvPr/>
        </p:nvCxnSpPr>
        <p:spPr>
          <a:xfrm>
            <a:off x="5580112" y="4797152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3203848" y="5157192"/>
            <a:ext cx="122413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 конце – поможет детям перейти к самостоятельной деятельности</a:t>
            </a:r>
            <a:endParaRPr lang="ru-RU" sz="12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644008" y="5157192"/>
            <a:ext cx="1296144" cy="1440160"/>
          </a:xfrm>
          <a:prstGeom prst="roundRect">
            <a:avLst>
              <a:gd name="adj" fmla="val 176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 начале-  сформирует у детей интерес к теме, настроит на совместную работу</a:t>
            </a:r>
            <a:endParaRPr lang="ru-RU" sz="1200" dirty="0"/>
          </a:p>
        </p:txBody>
      </p:sp>
      <p:sp>
        <p:nvSpPr>
          <p:cNvPr id="31" name="Овал 30"/>
          <p:cNvSpPr/>
          <p:nvPr/>
        </p:nvSpPr>
        <p:spPr>
          <a:xfrm>
            <a:off x="6156176" y="548680"/>
            <a:ext cx="1296144" cy="10081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Реальные жизненные ситуации</a:t>
            </a:r>
            <a:endParaRPr lang="ru-RU" sz="1200" dirty="0"/>
          </a:p>
        </p:txBody>
      </p:sp>
      <p:sp>
        <p:nvSpPr>
          <p:cNvPr id="32" name="Овал 31"/>
          <p:cNvSpPr/>
          <p:nvPr/>
        </p:nvSpPr>
        <p:spPr>
          <a:xfrm>
            <a:off x="7596336" y="548680"/>
            <a:ext cx="1296144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Рассказы коллег, родителей</a:t>
            </a:r>
            <a:endParaRPr lang="ru-RU" sz="1200" dirty="0"/>
          </a:p>
        </p:txBody>
      </p:sp>
      <p:sp>
        <p:nvSpPr>
          <p:cNvPr id="33" name="Овал 32"/>
          <p:cNvSpPr/>
          <p:nvPr/>
        </p:nvSpPr>
        <p:spPr>
          <a:xfrm>
            <a:off x="6084168" y="1556792"/>
            <a:ext cx="1656184" cy="1584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Произведения художественной литературы, мультфильмы с проблемным содержанием</a:t>
            </a:r>
            <a:endParaRPr lang="ru-RU" sz="1200" dirty="0"/>
          </a:p>
        </p:txBody>
      </p:sp>
      <p:sp>
        <p:nvSpPr>
          <p:cNvPr id="34" name="Овал 33"/>
          <p:cNvSpPr/>
          <p:nvPr/>
        </p:nvSpPr>
        <p:spPr>
          <a:xfrm>
            <a:off x="7740352" y="1700808"/>
            <a:ext cx="1224136" cy="115212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Вопросы, поступки, игры детей</a:t>
            </a:r>
            <a:endParaRPr lang="ru-RU" sz="1200" dirty="0"/>
          </a:p>
        </p:txBody>
      </p:sp>
      <p:sp>
        <p:nvSpPr>
          <p:cNvPr id="35" name="Овал 34"/>
          <p:cNvSpPr/>
          <p:nvPr/>
        </p:nvSpPr>
        <p:spPr>
          <a:xfrm>
            <a:off x="6300192" y="3212976"/>
            <a:ext cx="1224136" cy="86409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Фото, видеоролики</a:t>
            </a:r>
            <a:endParaRPr lang="ru-RU" sz="1200" dirty="0"/>
          </a:p>
        </p:txBody>
      </p:sp>
      <p:sp>
        <p:nvSpPr>
          <p:cNvPr id="36" name="Овал 35"/>
          <p:cNvSpPr/>
          <p:nvPr/>
        </p:nvSpPr>
        <p:spPr>
          <a:xfrm>
            <a:off x="7740352" y="2996952"/>
            <a:ext cx="1224136" cy="108012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Фантазийные ситуации, нелепицы</a:t>
            </a:r>
            <a:endParaRPr lang="ru-RU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388</Words>
  <Application>Microsoft Office PowerPoint</Application>
  <PresentationFormat>Экран (4:3)</PresentationFormat>
  <Paragraphs>80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52</cp:revision>
  <dcterms:created xsi:type="dcterms:W3CDTF">2021-03-18T05:00:09Z</dcterms:created>
  <dcterms:modified xsi:type="dcterms:W3CDTF">2021-03-19T08:47:03Z</dcterms:modified>
</cp:coreProperties>
</file>