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21" r:id="rId2"/>
    <p:sldId id="328" r:id="rId3"/>
    <p:sldId id="322" r:id="rId4"/>
    <p:sldId id="327" r:id="rId5"/>
    <p:sldId id="329" r:id="rId6"/>
    <p:sldId id="330" r:id="rId7"/>
    <p:sldId id="331" r:id="rId8"/>
    <p:sldId id="332" r:id="rId9"/>
    <p:sldId id="333" r:id="rId10"/>
    <p:sldId id="334" r:id="rId11"/>
    <p:sldId id="336" r:id="rId12"/>
    <p:sldId id="335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  <a:srgbClr val="CCECFF"/>
    <a:srgbClr val="3333FF"/>
    <a:srgbClr val="99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77717-A387-425F-9904-5F63FA25C14C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0E879-DD51-43AF-8474-551122305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821-81B6-4236-BA46-FAB55B98A9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821-81B6-4236-BA46-FAB55B98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821-81B6-4236-BA46-FAB55B98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821-81B6-4236-BA46-FAB55B98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7CB821-81B6-4236-BA46-FAB55B98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821-81B6-4236-BA46-FAB55B98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821-81B6-4236-BA46-FAB55B98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821-81B6-4236-BA46-FAB55B98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821-81B6-4236-BA46-FAB55B98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821-81B6-4236-BA46-FAB55B98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821-81B6-4236-BA46-FAB55B98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B8EB6A-9279-4992-895E-4A8C95D389D9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7CB821-81B6-4236-BA46-FAB55B98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74;&#1086;&#1083;&#1100;&#1092;&#1076;&#1086;&#1088;&#1089;&#1082;&#1080;&#1081;%20&#1076;&#1077;&#1090;&#1089;&#1082;&#1080;&#1081;%20&#1089;&#1072;&#1076;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&#1084;&#1086;&#1085;&#1090;&#1077;&#1089;&#1089;&#1086;&#1088;&#1080;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74;&#1086;&#1083;&#1100;&#1092;&#1076;&#1086;&#1088;&#1089;&#1082;&#1080;&#1081;%20&#1076;&#1077;&#1090;&#1089;&#1082;&#1080;&#1081;%20&#1089;&#1072;&#1076;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1084;&#1086;&#1085;&#1090;&#1077;&#1089;&#1089;&#1086;&#1088;&#1080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74;&#1086;&#1083;&#1100;&#1092;&#1076;&#1086;&#1088;&#1089;&#1082;&#1080;&#1081;%20&#1076;&#1077;&#1090;&#1089;&#1082;&#1080;&#1081;%20&#1089;&#1072;&#1076;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1084;&#1086;&#1085;&#1090;&#1077;&#1089;&#1089;&#1086;&#1088;&#1080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74;&#1086;&#1083;&#1100;&#1092;&#1076;&#1086;&#1088;&#1089;&#1082;&#1080;&#1081;%20&#1076;&#1077;&#1090;&#1089;&#1082;&#1080;&#1081;%20&#1089;&#1072;&#1076;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&#1084;&#1086;&#1085;&#1090;&#1077;&#1089;&#1089;&#1086;&#1088;&#1080;.mp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hyperlink" Target="&#1074;&#1086;&#1083;&#1100;&#1092;&#1076;&#1086;&#1088;&#1089;&#1082;&#1080;&#1081;%20&#1076;&#1077;&#1090;&#1089;&#1082;&#1080;&#1081;%20&#1089;&#1072;&#1076;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&#1084;&#1086;&#1085;&#1090;&#1077;&#1089;&#1089;&#1086;&#1088;&#1080;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74;&#1086;&#1083;&#1100;&#1092;&#1076;&#1086;&#1088;&#1089;&#1082;&#1080;&#1081;%20&#1076;&#1077;&#1090;&#1089;&#1082;&#1080;&#1081;%20&#1089;&#1072;&#1076;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&#1084;&#1086;&#1085;&#1090;&#1077;&#1089;&#1089;&#1086;&#1088;&#1080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74;&#1086;&#1083;&#1100;&#1092;&#1076;&#1086;&#1088;&#1089;&#1082;&#1080;&#1081;%20&#1076;&#1077;&#1090;&#1089;&#1082;&#1080;&#1081;%20&#1089;&#1072;&#1076;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&#1084;&#1086;&#1085;&#1090;&#1077;&#1089;&#1089;&#1086;&#1088;&#1080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74;&#1086;&#1083;&#1100;&#1092;&#1076;&#1086;&#1088;&#1089;&#1082;&#1080;&#1081;%20&#1076;&#1077;&#1090;&#1089;&#1082;&#1080;&#1081;%20&#1089;&#1072;&#1076;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&#1084;&#1086;&#1085;&#1090;&#1077;&#1089;&#1089;&#1086;&#1088;&#1080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1458125163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36294" cy="6858000"/>
          </a:xfrm>
          <a:prstGeom prst="rect">
            <a:avLst/>
          </a:prstGeom>
          <a:noFill/>
        </p:spPr>
      </p:pic>
      <p:sp>
        <p:nvSpPr>
          <p:cNvPr id="2" name="Заголовок 1">
            <a:hlinkClick r:id="rId4" action="ppaction://hlinkfile"/>
          </p:cNvPr>
          <p:cNvSpPr txBox="1">
            <a:spLocks/>
          </p:cNvSpPr>
          <p:nvPr/>
        </p:nvSpPr>
        <p:spPr>
          <a:xfrm>
            <a:off x="828675" y="2292351"/>
            <a:ext cx="7572375" cy="2219325"/>
          </a:xfrm>
          <a:prstGeom prst="rect">
            <a:avLst/>
          </a:prstGeo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1703" y="313509"/>
            <a:ext cx="85822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Технология «говорящая стена», как средство организации образовательной деятельности дошкольников.</a:t>
            </a:r>
            <a:endParaRPr lang="ru-RU" sz="44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  <a:p>
            <a:pPr algn="ctr"/>
            <a:endParaRPr lang="ru-RU" sz="3600" b="1" i="1" dirty="0"/>
          </a:p>
        </p:txBody>
      </p:sp>
      <p:pic>
        <p:nvPicPr>
          <p:cNvPr id="9220" name="Picture 4" descr="http://itd0.mycdn.me/image?id=852273421114&amp;t=20&amp;plc=WEB&amp;tkn=*0WXNyF_mOMOgyPW9qmnFslPDq0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0223" y="2575878"/>
            <a:ext cx="5431880" cy="402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51___04\IMG_55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452" y="461048"/>
            <a:ext cx="3768571" cy="313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DCIM\151___04\IMG_55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926" y="518474"/>
            <a:ext cx="3584913" cy="30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DCIM\151___04\IMG_55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068" y="3699934"/>
            <a:ext cx="3653315" cy="273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51___04\IMG_55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26" y="556180"/>
            <a:ext cx="7899661" cy="579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51___04\IMG_55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499" y="556181"/>
            <a:ext cx="8012783" cy="581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55371"/>
            <a:ext cx="9144000" cy="40756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Всем творческих успехов</a:t>
            </a:r>
          </a:p>
        </p:txBody>
      </p:sp>
    </p:spTree>
    <p:extLst>
      <p:ext uri="{BB962C8B-B14F-4D97-AF65-F5344CB8AC3E}">
        <p14:creationId xmlns="" xmlns:p14="http://schemas.microsoft.com/office/powerpoint/2010/main" val="24560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1458125163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36294" cy="6858000"/>
          </a:xfrm>
          <a:prstGeom prst="rect">
            <a:avLst/>
          </a:prstGeom>
          <a:noFill/>
        </p:spPr>
      </p:pic>
      <p:sp>
        <p:nvSpPr>
          <p:cNvPr id="2" name="Заголовок 1">
            <a:hlinkClick r:id="rId4" action="ppaction://hlinkfile"/>
          </p:cNvPr>
          <p:cNvSpPr txBox="1">
            <a:spLocks/>
          </p:cNvSpPr>
          <p:nvPr/>
        </p:nvSpPr>
        <p:spPr>
          <a:xfrm>
            <a:off x="828675" y="2292351"/>
            <a:ext cx="7572375" cy="2219325"/>
          </a:xfrm>
          <a:prstGeom prst="rect">
            <a:avLst/>
          </a:prstGeo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823" y="401823"/>
            <a:ext cx="87651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«говорящая стена» включает в себя развивающую, интерактивную, сенсорную стены в предметно-развивающей среде группы.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Интерактивная стена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Магнитная доска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Бизиборд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Сенсорное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пано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1458125163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36294" cy="6858000"/>
          </a:xfrm>
          <a:prstGeom prst="rect">
            <a:avLst/>
          </a:prstGeom>
          <a:noFill/>
        </p:spPr>
      </p:pic>
      <p:sp>
        <p:nvSpPr>
          <p:cNvPr id="2" name="Заголовок 1">
            <a:hlinkClick r:id="rId4" action="ppaction://hlinkfile"/>
          </p:cNvPr>
          <p:cNvSpPr txBox="1">
            <a:spLocks/>
          </p:cNvSpPr>
          <p:nvPr/>
        </p:nvSpPr>
        <p:spPr>
          <a:xfrm>
            <a:off x="828675" y="2292351"/>
            <a:ext cx="7572375" cy="2219325"/>
          </a:xfrm>
          <a:prstGeom prst="rect">
            <a:avLst/>
          </a:prstGeo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074" y="300446"/>
            <a:ext cx="871292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Цель:</a:t>
            </a:r>
            <a:r>
              <a:rPr lang="ru-RU" sz="2400" i="1" dirty="0" smtClean="0">
                <a:solidFill>
                  <a:srgbClr val="FF0000"/>
                </a:solidFill>
              </a:rPr>
              <a:t> Создание условий для полноценного развития дошкольников по всем образовательным областям ФГОС в соответствии с конкретными особенностями и требованиями образовательной программы детского сада.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 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 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Задачи:</a:t>
            </a:r>
            <a:endParaRPr lang="ru-RU" sz="2400" dirty="0" smtClean="0">
              <a:solidFill>
                <a:srgbClr val="FF0000"/>
              </a:solidFill>
            </a:endParaRPr>
          </a:p>
          <a:p>
            <a:pPr lvl="0"/>
            <a:r>
              <a:rPr lang="ru-RU" sz="2400" i="1" dirty="0" smtClean="0">
                <a:solidFill>
                  <a:srgbClr val="FF0000"/>
                </a:solidFill>
              </a:rPr>
              <a:t>Создать атмосферу эмоционального комфорта.</a:t>
            </a:r>
            <a:endParaRPr lang="ru-RU" sz="2400" dirty="0" smtClean="0">
              <a:solidFill>
                <a:srgbClr val="FF0000"/>
              </a:solidFill>
            </a:endParaRPr>
          </a:p>
          <a:p>
            <a:pPr lvl="0"/>
            <a:r>
              <a:rPr lang="ru-RU" sz="2400" i="1" dirty="0" smtClean="0">
                <a:solidFill>
                  <a:srgbClr val="FF0000"/>
                </a:solidFill>
              </a:rPr>
              <a:t>Создать условия для творческого самовыражения.</a:t>
            </a:r>
            <a:endParaRPr lang="ru-RU" sz="2400" dirty="0" smtClean="0">
              <a:solidFill>
                <a:srgbClr val="FF0000"/>
              </a:solidFill>
            </a:endParaRPr>
          </a:p>
          <a:p>
            <a:pPr lvl="0"/>
            <a:r>
              <a:rPr lang="ru-RU" sz="2400" i="1" dirty="0" smtClean="0">
                <a:solidFill>
                  <a:srgbClr val="FF0000"/>
                </a:solidFill>
              </a:rPr>
              <a:t>Создать условия для проявления познавательной активности детей.</a:t>
            </a:r>
            <a:endParaRPr lang="ru-RU" sz="2400" dirty="0" smtClean="0">
              <a:solidFill>
                <a:srgbClr val="FF0000"/>
              </a:solidFill>
            </a:endParaRPr>
          </a:p>
          <a:p>
            <a:pPr lvl="0"/>
            <a:r>
              <a:rPr lang="ru-RU" sz="2400" i="1" dirty="0" smtClean="0">
                <a:solidFill>
                  <a:srgbClr val="FF0000"/>
                </a:solidFill>
              </a:rPr>
              <a:t>Создать благоприятные условия для восприятия и созерцания, обращать внимание детей на красоту природы, живописи, предметов декоративно-прикладного искусства, книжных иллюстраций.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1458125163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36294" cy="6858000"/>
          </a:xfrm>
          <a:prstGeom prst="rect">
            <a:avLst/>
          </a:prstGeom>
          <a:noFill/>
        </p:spPr>
      </p:pic>
      <p:sp>
        <p:nvSpPr>
          <p:cNvPr id="2" name="Заголовок 1">
            <a:hlinkClick r:id="rId4" action="ppaction://hlinkfile"/>
          </p:cNvPr>
          <p:cNvSpPr txBox="1">
            <a:spLocks/>
          </p:cNvSpPr>
          <p:nvPr/>
        </p:nvSpPr>
        <p:spPr>
          <a:xfrm>
            <a:off x="828675" y="2292351"/>
            <a:ext cx="7572375" cy="2219325"/>
          </a:xfrm>
          <a:prstGeom prst="rect">
            <a:avLst/>
          </a:prstGeo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0"/>
            <a:ext cx="9562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29624" y="174562"/>
            <a:ext cx="46682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Сенсорная стена 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Новая папка (2)\IMG_27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0368" y="1289004"/>
            <a:ext cx="6915150" cy="461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1458125163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36294" cy="6858000"/>
          </a:xfrm>
          <a:prstGeom prst="rect">
            <a:avLst/>
          </a:prstGeom>
          <a:noFill/>
        </p:spPr>
      </p:pic>
      <p:sp>
        <p:nvSpPr>
          <p:cNvPr id="2" name="Заголовок 1">
            <a:hlinkClick r:id="rId4" action="ppaction://hlinkfile"/>
          </p:cNvPr>
          <p:cNvSpPr txBox="1">
            <a:spLocks/>
          </p:cNvSpPr>
          <p:nvPr/>
        </p:nvSpPr>
        <p:spPr>
          <a:xfrm>
            <a:off x="828675" y="2292351"/>
            <a:ext cx="7572375" cy="2219325"/>
          </a:xfrm>
          <a:prstGeom prst="rect">
            <a:avLst/>
          </a:prstGeo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0"/>
            <a:ext cx="9562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3841" y="383568"/>
            <a:ext cx="25987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Бизиборд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Picture 2" descr="C:\Users\Елена\Desktop\Новая папка (2)\IMG_27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842" y="1087627"/>
            <a:ext cx="4230370" cy="282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Елена\Desktop\Новая папка (2)\IMG_276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745" y="4025245"/>
            <a:ext cx="4242323" cy="283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:\DCIM\151___04\IMG_551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9645" y="1291472"/>
            <a:ext cx="3267313" cy="239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DCIM\151___04\IMG_551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12701" y="3978111"/>
            <a:ext cx="3282888" cy="246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1458125163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36294" cy="6858000"/>
          </a:xfrm>
          <a:prstGeom prst="rect">
            <a:avLst/>
          </a:prstGeom>
          <a:noFill/>
        </p:spPr>
      </p:pic>
      <p:sp>
        <p:nvSpPr>
          <p:cNvPr id="2" name="Заголовок 1">
            <a:hlinkClick r:id="rId4" action="ppaction://hlinkfile"/>
          </p:cNvPr>
          <p:cNvSpPr txBox="1">
            <a:spLocks/>
          </p:cNvSpPr>
          <p:nvPr/>
        </p:nvSpPr>
        <p:spPr>
          <a:xfrm>
            <a:off x="828675" y="2292351"/>
            <a:ext cx="7572375" cy="2219325"/>
          </a:xfrm>
          <a:prstGeom prst="rect">
            <a:avLst/>
          </a:prstGeo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0"/>
            <a:ext cx="9562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5723" y="181862"/>
            <a:ext cx="62889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Интерактивная стена 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074" name="Picture 2" descr="C:\Users\Елена\Desktop\Новая папка (2)\IMG_2757.JPG"/>
          <p:cNvPicPr>
            <a:picLocks noChangeAspect="1" noChangeArrowheads="1"/>
          </p:cNvPicPr>
          <p:nvPr/>
        </p:nvPicPr>
        <p:blipFill>
          <a:blip r:embed="rId5"/>
          <a:srcRect l="14834"/>
          <a:stretch>
            <a:fillRect/>
          </a:stretch>
        </p:blipFill>
        <p:spPr bwMode="auto">
          <a:xfrm>
            <a:off x="1619795" y="1166222"/>
            <a:ext cx="6738438" cy="528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1458125163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36294" cy="6858000"/>
          </a:xfrm>
          <a:prstGeom prst="rect">
            <a:avLst/>
          </a:prstGeom>
          <a:noFill/>
        </p:spPr>
      </p:pic>
      <p:sp>
        <p:nvSpPr>
          <p:cNvPr id="2" name="Заголовок 1">
            <a:hlinkClick r:id="rId4" action="ppaction://hlinkfile"/>
          </p:cNvPr>
          <p:cNvSpPr txBox="1">
            <a:spLocks/>
          </p:cNvSpPr>
          <p:nvPr/>
        </p:nvSpPr>
        <p:spPr>
          <a:xfrm>
            <a:off x="828675" y="2292351"/>
            <a:ext cx="7572375" cy="2219325"/>
          </a:xfrm>
          <a:prstGeom prst="rect">
            <a:avLst/>
          </a:prstGeo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0"/>
            <a:ext cx="9562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27426" y="181862"/>
            <a:ext cx="48317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Магнитная доска</a:t>
            </a:r>
            <a:endParaRPr lang="ru-RU" sz="54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" name="Рисунок 9" descr="G:\DCIM\151___04\IMG_55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270" y="960009"/>
            <a:ext cx="4153768" cy="33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DCIM\151___04\IMG_55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1109" y="2366129"/>
            <a:ext cx="4104870" cy="383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1458125163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36294" cy="6858000"/>
          </a:xfrm>
          <a:prstGeom prst="rect">
            <a:avLst/>
          </a:prstGeom>
          <a:noFill/>
        </p:spPr>
      </p:pic>
      <p:sp>
        <p:nvSpPr>
          <p:cNvPr id="2" name="Заголовок 1">
            <a:hlinkClick r:id="rId4" action="ppaction://hlinkfile"/>
          </p:cNvPr>
          <p:cNvSpPr txBox="1">
            <a:spLocks/>
          </p:cNvSpPr>
          <p:nvPr/>
        </p:nvSpPr>
        <p:spPr>
          <a:xfrm>
            <a:off x="828675" y="2292351"/>
            <a:ext cx="7572375" cy="2219325"/>
          </a:xfrm>
          <a:prstGeom prst="rect">
            <a:avLst/>
          </a:prstGeo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0"/>
            <a:ext cx="9562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6994" y="338616"/>
            <a:ext cx="5674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  <a:cs typeface="Times New Roman" pitchFamily="18" charset="0"/>
              </a:rPr>
              <a:t>Режимные моменты</a:t>
            </a:r>
            <a:endParaRPr lang="ru-RU" sz="54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" name="Рисунок 8" descr="G:\DCIM\151___04\IMG_55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973" y="1235661"/>
            <a:ext cx="4131917" cy="342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>
            <a:hlinkClick r:id="rId4" action="ppaction://hlinkfile"/>
          </p:cNvPr>
          <p:cNvSpPr txBox="1">
            <a:spLocks/>
          </p:cNvSpPr>
          <p:nvPr/>
        </p:nvSpPr>
        <p:spPr>
          <a:xfrm>
            <a:off x="981075" y="2444751"/>
            <a:ext cx="7572375" cy="2219325"/>
          </a:xfrm>
          <a:prstGeom prst="rect">
            <a:avLst/>
          </a:prstGeo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 descr="G:\DCIM\151___04\IMG_55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8243" y="3083315"/>
            <a:ext cx="4147794" cy="318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DCIM\151___04\IMG_55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827" y="409783"/>
            <a:ext cx="3704140" cy="277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51___04\IMG_54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4759" y="396282"/>
            <a:ext cx="3538960" cy="265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DCIM\151___04\IMG_54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256" y="3442691"/>
            <a:ext cx="3589880" cy="273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DCIM\151___04\IMG_54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3030" y="3553905"/>
            <a:ext cx="3419436" cy="264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41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 Дет</dc:creator>
  <cp:lastModifiedBy>User</cp:lastModifiedBy>
  <cp:revision>73</cp:revision>
  <dcterms:created xsi:type="dcterms:W3CDTF">2015-11-10T11:57:03Z</dcterms:created>
  <dcterms:modified xsi:type="dcterms:W3CDTF">2021-04-26T01:37:52Z</dcterms:modified>
</cp:coreProperties>
</file>