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5"/>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644" y="108"/>
      </p:cViewPr>
      <p:guideLst>
        <p:guide orient="horz" pos="2160"/>
        <p:guide pos="2880"/>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D92881-8AE2-4C4D-ACEA-66BAA5B76C31}" type="datetimeFigureOut">
              <a:rPr lang="ru-RU" smtClean="0"/>
              <a:t>24.11.2021</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E3CA47-CF0F-4470-A7B6-A346351906A3}" type="slidenum">
              <a:rPr lang="ru-RU" smtClean="0"/>
              <a:t>‹#›</a:t>
            </a:fld>
            <a:endParaRPr lang="ru-RU"/>
          </a:p>
        </p:txBody>
      </p:sp>
    </p:spTree>
    <p:extLst>
      <p:ext uri="{BB962C8B-B14F-4D97-AF65-F5344CB8AC3E}">
        <p14:creationId xmlns:p14="http://schemas.microsoft.com/office/powerpoint/2010/main" val="111260949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FBD8BD9-6189-4D47-8D0B-8890550478F7}" type="datetimeFigureOut">
              <a:rPr lang="ru-RU" smtClean="0"/>
              <a:t>24.11.2021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8422915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FBD8BD9-6189-4D47-8D0B-8890550478F7}" type="datetimeFigureOut">
              <a:rPr lang="ru-RU" smtClean="0"/>
              <a:t>24.11.2021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1080687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FBD8BD9-6189-4D47-8D0B-8890550478F7}" type="datetimeFigureOut">
              <a:rPr lang="ru-RU" smtClean="0"/>
              <a:t>24.11.2021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1088067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FBD8BD9-6189-4D47-8D0B-8890550478F7}" type="datetimeFigureOut">
              <a:rPr lang="ru-RU" smtClean="0"/>
              <a:t>24.11.2021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428050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FBD8BD9-6189-4D47-8D0B-8890550478F7}" type="datetimeFigureOut">
              <a:rPr lang="ru-RU" smtClean="0"/>
              <a:t>24.11.2021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3609457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FBD8BD9-6189-4D47-8D0B-8890550478F7}" type="datetimeFigureOut">
              <a:rPr lang="ru-RU" smtClean="0"/>
              <a:t>24.11.2021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120020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FBD8BD9-6189-4D47-8D0B-8890550478F7}" type="datetimeFigureOut">
              <a:rPr lang="ru-RU" smtClean="0"/>
              <a:t>24.11.2021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1410007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FBD8BD9-6189-4D47-8D0B-8890550478F7}" type="datetimeFigureOut">
              <a:rPr lang="ru-RU" smtClean="0"/>
              <a:t>24.11.2021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1357089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BD8BD9-6189-4D47-8D0B-8890550478F7}" type="datetimeFigureOut">
              <a:rPr lang="ru-RU" smtClean="0"/>
              <a:t>24.11.2021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3883721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FBD8BD9-6189-4D47-8D0B-8890550478F7}" type="datetimeFigureOut">
              <a:rPr lang="ru-RU" smtClean="0"/>
              <a:t>24.11.2021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4004063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FBD8BD9-6189-4D47-8D0B-8890550478F7}" type="datetimeFigureOut">
              <a:rPr lang="ru-RU" smtClean="0"/>
              <a:t>24.11.2021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56455A5-6B72-440D-8591-7D6CF58F5599}" type="slidenum">
              <a:rPr lang="ru-RU" smtClean="0"/>
              <a:t>‹#›</a:t>
            </a:fld>
            <a:endParaRPr lang="ru-RU"/>
          </a:p>
        </p:txBody>
      </p:sp>
    </p:spTree>
    <p:extLst>
      <p:ext uri="{BB962C8B-B14F-4D97-AF65-F5344CB8AC3E}">
        <p14:creationId xmlns:p14="http://schemas.microsoft.com/office/powerpoint/2010/main" val="3484498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dirty="0"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D8BD9-6189-4D47-8D0B-8890550478F7}" type="datetimeFigureOut">
              <a:rPr lang="ru-RU" smtClean="0"/>
              <a:t>24.11.2021</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455A5-6B72-440D-8591-7D6CF58F5599}" type="slidenum">
              <a:rPr lang="ru-RU" smtClean="0"/>
              <a:t>‹#›</a:t>
            </a:fld>
            <a:endParaRPr lang="ru-RU"/>
          </a:p>
        </p:txBody>
      </p:sp>
    </p:spTree>
    <p:extLst>
      <p:ext uri="{BB962C8B-B14F-4D97-AF65-F5344CB8AC3E}">
        <p14:creationId xmlns:p14="http://schemas.microsoft.com/office/powerpoint/2010/main" val="11348622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Times New Roman" panose="02020603050405020304" pitchFamily="18" charset="0"/>
                <a:cs typeface="Times New Roman" panose="02020603050405020304" pitchFamily="18" charset="0"/>
              </a:rPr>
              <a:t>     10 </a:t>
            </a:r>
            <a:r>
              <a:rPr lang="ru-RU" b="1" dirty="0">
                <a:latin typeface="Times New Roman" panose="02020603050405020304" pitchFamily="18" charset="0"/>
                <a:cs typeface="Times New Roman" panose="02020603050405020304" pitchFamily="18" charset="0"/>
              </a:rPr>
              <a:t>простых советов родителям</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28650" y="1193179"/>
            <a:ext cx="7886700" cy="4983783"/>
          </a:xfrm>
        </p:spPr>
        <p:txBody>
          <a:bodyPr>
            <a:normAutofit fontScale="25000" lnSpcReduction="20000"/>
          </a:bodyPr>
          <a:lstStyle/>
          <a:p>
            <a:pPr marL="0" indent="0">
              <a:spcAft>
                <a:spcPts val="0"/>
              </a:spcAft>
              <a:buNone/>
            </a:pPr>
            <a:r>
              <a:rPr lang="ru-RU" sz="2400" dirty="0">
                <a:latin typeface="Times New Roman" panose="02020603050405020304" pitchFamily="18" charset="0"/>
                <a:ea typeface="Times New Roman" panose="02020603050405020304" pitchFamily="18" charset="0"/>
              </a:rPr>
              <a:t> </a:t>
            </a:r>
          </a:p>
          <a:p>
            <a:pPr marL="0" indent="0" algn="just">
              <a:spcAft>
                <a:spcPts val="0"/>
              </a:spcAft>
              <a:buNone/>
            </a:pPr>
            <a:r>
              <a:rPr lang="ru-RU" sz="4800" b="1" dirty="0">
                <a:latin typeface="Times New Roman" panose="02020603050405020304" pitchFamily="18" charset="0"/>
                <a:ea typeface="Times New Roman" panose="02020603050405020304" pitchFamily="18" charset="0"/>
              </a:rPr>
              <a:t>Речь ребенка развивается под влиянием речи взрослых и зависит от достаточной речевой практики, нормального социального окружения, от воспитания и обучения, которые начинаются с первых дней его жизни.</a:t>
            </a:r>
          </a:p>
          <a:p>
            <a:pPr algn="just">
              <a:spcAft>
                <a:spcPts val="0"/>
              </a:spcAft>
            </a:pPr>
            <a:r>
              <a:rPr lang="ru-RU" sz="4800" b="1" dirty="0">
                <a:latin typeface="Times New Roman" panose="02020603050405020304" pitchFamily="18" charset="0"/>
                <a:ea typeface="Times New Roman" panose="02020603050405020304" pitchFamily="18" charset="0"/>
              </a:rPr>
              <a:t>1 совет.</a:t>
            </a:r>
            <a:r>
              <a:rPr lang="ru-RU" sz="4800" dirty="0">
                <a:latin typeface="Times New Roman" panose="02020603050405020304" pitchFamily="18" charset="0"/>
                <a:ea typeface="Times New Roman" panose="02020603050405020304" pitchFamily="18" charset="0"/>
              </a:rPr>
              <a:t> Разговаривайте со своим ребенком во время всех видов деятельности, таких как приготовление еды, уборка, одевание-раздевание, игра, прогулка и т.д. Говорите о том, что вы делаете, видите, что делает ребенок, что делают другие люди и что видит ваш ребенок. </a:t>
            </a:r>
          </a:p>
          <a:p>
            <a:pPr algn="just">
              <a:spcAft>
                <a:spcPts val="0"/>
              </a:spcAft>
            </a:pPr>
            <a:r>
              <a:rPr lang="ru-RU" sz="4800" b="1" dirty="0">
                <a:latin typeface="Times New Roman" panose="02020603050405020304" pitchFamily="18" charset="0"/>
                <a:ea typeface="Times New Roman" panose="02020603050405020304" pitchFamily="18" charset="0"/>
              </a:rPr>
              <a:t>2 совет.</a:t>
            </a:r>
            <a:r>
              <a:rPr lang="ru-RU" sz="4800" dirty="0">
                <a:latin typeface="Times New Roman" panose="02020603050405020304" pitchFamily="18" charset="0"/>
                <a:ea typeface="Times New Roman" panose="02020603050405020304" pitchFamily="18" charset="0"/>
              </a:rPr>
              <a:t> Говорите, используя ПРАВИЛЬНО построенные фразы, предложения. Ваше предложение должно быть на 1-2 слова длиннее, чем у ребенка. Если ваш ребенок пока еще изъясняется только однословными предложениями, то ваша фраза должна состоять из 2 слов. </a:t>
            </a:r>
          </a:p>
          <a:p>
            <a:pPr algn="just">
              <a:spcAft>
                <a:spcPts val="0"/>
              </a:spcAft>
            </a:pPr>
            <a:r>
              <a:rPr lang="ru-RU" sz="4800" b="1" dirty="0">
                <a:latin typeface="Times New Roman" panose="02020603050405020304" pitchFamily="18" charset="0"/>
                <a:ea typeface="Times New Roman" panose="02020603050405020304" pitchFamily="18" charset="0"/>
              </a:rPr>
              <a:t>3 совет.</a:t>
            </a:r>
            <a:r>
              <a:rPr lang="ru-RU" sz="4800" dirty="0">
                <a:latin typeface="Times New Roman" panose="02020603050405020304" pitchFamily="18" charset="0"/>
                <a:ea typeface="Times New Roman" panose="02020603050405020304" pitchFamily="18" charset="0"/>
              </a:rPr>
              <a:t> Задавайте ОТКРЫТЫЕ вопросы. Это будет стимулировать вашего ребенка использовать несколько слов для ответа. Например, говорите "Что он делает?" вместо «Он играет?» </a:t>
            </a:r>
          </a:p>
          <a:p>
            <a:pPr algn="just">
              <a:spcAft>
                <a:spcPts val="0"/>
              </a:spcAft>
            </a:pPr>
            <a:r>
              <a:rPr lang="ru-RU" sz="4800" b="1" dirty="0">
                <a:latin typeface="Times New Roman" panose="02020603050405020304" pitchFamily="18" charset="0"/>
                <a:ea typeface="Times New Roman" panose="02020603050405020304" pitchFamily="18" charset="0"/>
              </a:rPr>
              <a:t>4 совет.</a:t>
            </a:r>
            <a:r>
              <a:rPr lang="ru-RU" sz="4800" dirty="0">
                <a:latin typeface="Times New Roman" panose="02020603050405020304" pitchFamily="18" charset="0"/>
                <a:ea typeface="Times New Roman" panose="02020603050405020304" pitchFamily="18" charset="0"/>
              </a:rPr>
              <a:t> Выдерживайте временную паузу, чтобы у ребенка была возможность говорить и отвечать на вопросы. </a:t>
            </a:r>
          </a:p>
          <a:p>
            <a:pPr algn="just">
              <a:spcAft>
                <a:spcPts val="0"/>
              </a:spcAft>
            </a:pPr>
            <a:r>
              <a:rPr lang="ru-RU" sz="4800" b="1" dirty="0">
                <a:latin typeface="Times New Roman" panose="02020603050405020304" pitchFamily="18" charset="0"/>
                <a:ea typeface="Times New Roman" panose="02020603050405020304" pitchFamily="18" charset="0"/>
              </a:rPr>
              <a:t>5 совет.</a:t>
            </a:r>
            <a:r>
              <a:rPr lang="ru-RU" sz="4800" dirty="0">
                <a:latin typeface="Times New Roman" panose="02020603050405020304" pitchFamily="18" charset="0"/>
                <a:ea typeface="Times New Roman" panose="02020603050405020304" pitchFamily="18" charset="0"/>
              </a:rPr>
              <a:t> Слушайте звуки и шумы. Спросите «Что это?» Это может быть лай собаки, шум ветра, мотор самолета и т.д. </a:t>
            </a:r>
          </a:p>
          <a:p>
            <a:pPr algn="just">
              <a:spcAft>
                <a:spcPts val="0"/>
              </a:spcAft>
            </a:pPr>
            <a:r>
              <a:rPr lang="ru-RU" sz="4800" b="1" dirty="0">
                <a:latin typeface="Times New Roman" panose="02020603050405020304" pitchFamily="18" charset="0"/>
                <a:ea typeface="Times New Roman" panose="02020603050405020304" pitchFamily="18" charset="0"/>
              </a:rPr>
              <a:t>6 совет.</a:t>
            </a:r>
            <a:r>
              <a:rPr lang="ru-RU" sz="4800" dirty="0">
                <a:latin typeface="Times New Roman" panose="02020603050405020304" pitchFamily="18" charset="0"/>
                <a:ea typeface="Times New Roman" panose="02020603050405020304" pitchFamily="18" charset="0"/>
              </a:rPr>
              <a:t> Расскажите короткий рассказ, историю. Затем помогите ребенку рассказать эту же историю Вам или кому-нибудь еще. </a:t>
            </a:r>
          </a:p>
          <a:p>
            <a:pPr algn="just">
              <a:spcAft>
                <a:spcPts val="0"/>
              </a:spcAft>
            </a:pPr>
            <a:r>
              <a:rPr lang="ru-RU" sz="4800" b="1" dirty="0">
                <a:latin typeface="Times New Roman" panose="02020603050405020304" pitchFamily="18" charset="0"/>
                <a:ea typeface="Times New Roman" panose="02020603050405020304" pitchFamily="18" charset="0"/>
              </a:rPr>
              <a:t>7 совет.</a:t>
            </a:r>
            <a:r>
              <a:rPr lang="ru-RU" sz="4800" dirty="0">
                <a:latin typeface="Times New Roman" panose="02020603050405020304" pitchFamily="18" charset="0"/>
                <a:ea typeface="Times New Roman" panose="02020603050405020304" pitchFamily="18" charset="0"/>
              </a:rPr>
              <a:t> Если вам ребенок употребляет всего лишь несколько слов в речи, помогайте ему обогащать свою речь новыми словами. Выберите 5-6  простых слов (части тела, игрушки, продукты) и назовите их ребенку. Дайте ему возможность повторить эти слова. Не ожидайте, что ребенок произнесет их отлично. Воодушевите ребенка и продолжайте их заучивать. После того, как ребенок произнес эти слова, введите 5-6 новых слов. Добавляйте слова, пока ребенок не узнает большинство предметов. Занимайтесь каждый день. </a:t>
            </a:r>
          </a:p>
          <a:p>
            <a:pPr algn="just">
              <a:spcAft>
                <a:spcPts val="0"/>
              </a:spcAft>
            </a:pPr>
            <a:r>
              <a:rPr lang="ru-RU" sz="4800" b="1" dirty="0">
                <a:latin typeface="Times New Roman" panose="02020603050405020304" pitchFamily="18" charset="0"/>
                <a:ea typeface="Times New Roman" panose="02020603050405020304" pitchFamily="18" charset="0"/>
              </a:rPr>
              <a:t>8 совет.</a:t>
            </a:r>
            <a:r>
              <a:rPr lang="ru-RU" sz="4800" dirty="0">
                <a:latin typeface="Times New Roman" panose="02020603050405020304" pitchFamily="18" charset="0"/>
                <a:ea typeface="Times New Roman" panose="02020603050405020304" pitchFamily="18" charset="0"/>
              </a:rPr>
              <a:t> Если ребенок называет только одно слово, начните учить его коротким фразам. Используйте слова, которые ваш ребенок знает. Добавьте цвет, размер, действие. Например, если ребенок говорит «мяч», последовательно научите его говорить «Большой мяч», «Танин мяч» и т.д. </a:t>
            </a:r>
          </a:p>
          <a:p>
            <a:pPr algn="just">
              <a:spcAft>
                <a:spcPts val="0"/>
              </a:spcAft>
            </a:pPr>
            <a:r>
              <a:rPr lang="ru-RU" sz="4800" b="1" dirty="0">
                <a:latin typeface="Times New Roman" panose="02020603050405020304" pitchFamily="18" charset="0"/>
                <a:ea typeface="Times New Roman" panose="02020603050405020304" pitchFamily="18" charset="0"/>
              </a:rPr>
              <a:t>9 совет.</a:t>
            </a:r>
            <a:r>
              <a:rPr lang="ru-RU" sz="4800" dirty="0">
                <a:latin typeface="Times New Roman" panose="02020603050405020304" pitchFamily="18" charset="0"/>
                <a:ea typeface="Times New Roman" panose="02020603050405020304" pitchFamily="18" charset="0"/>
              </a:rPr>
              <a:t> Большинство занятий проводите в игровой форме. Работа с ребенком должна активизировать речевое подражание, формировать элементы связной речи, развивать память и внимание. </a:t>
            </a:r>
          </a:p>
          <a:p>
            <a:pPr algn="just">
              <a:spcAft>
                <a:spcPts val="0"/>
              </a:spcAft>
            </a:pPr>
            <a:r>
              <a:rPr lang="ru-RU" sz="4800" b="1" dirty="0">
                <a:latin typeface="Times New Roman" panose="02020603050405020304" pitchFamily="18" charset="0"/>
                <a:ea typeface="Times New Roman" panose="02020603050405020304" pitchFamily="18" charset="0"/>
              </a:rPr>
              <a:t>10 совет.</a:t>
            </a:r>
            <a:r>
              <a:rPr lang="ru-RU" sz="4800" dirty="0">
                <a:latin typeface="Times New Roman" panose="02020603050405020304" pitchFamily="18" charset="0"/>
                <a:ea typeface="Times New Roman" panose="02020603050405020304" pitchFamily="18" charset="0"/>
              </a:rPr>
              <a:t> Весьма важно уже в раннем возрасте обратить внимание на речевое развитие ребенка, а не дожидаться, когда он «сам заговорит».</a:t>
            </a:r>
            <a:r>
              <a:rPr lang="ru-RU" sz="4800" b="1" dirty="0">
                <a:latin typeface="Times New Roman" panose="02020603050405020304" pitchFamily="18" charset="0"/>
                <a:ea typeface="Times New Roman" panose="02020603050405020304" pitchFamily="18" charset="0"/>
              </a:rPr>
              <a:t> </a:t>
            </a:r>
            <a:endParaRPr lang="ru-RU" sz="4800" dirty="0">
              <a:latin typeface="Times New Roman" panose="02020603050405020304" pitchFamily="18" charset="0"/>
              <a:ea typeface="Times New Roman" panose="02020603050405020304" pitchFamily="18" charset="0"/>
            </a:endParaRPr>
          </a:p>
          <a:p>
            <a:endParaRPr lang="ru-RU" sz="4800" dirty="0">
              <a:solidFill>
                <a:srgbClr val="FF0000"/>
              </a:solidFill>
            </a:endParaRPr>
          </a:p>
        </p:txBody>
      </p:sp>
    </p:spTree>
    <p:extLst>
      <p:ext uri="{BB962C8B-B14F-4D97-AF65-F5344CB8AC3E}">
        <p14:creationId xmlns:p14="http://schemas.microsoft.com/office/powerpoint/2010/main" val="4187958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spcAft>
                <a:spcPts val="0"/>
              </a:spcAft>
            </a:pPr>
            <a:r>
              <a:rPr lang="ru-RU" b="1" i="1" dirty="0" smtClean="0">
                <a:latin typeface="Times New Roman" panose="02020603050405020304" pitchFamily="18" charset="0"/>
                <a:ea typeface="Times New Roman" panose="02020603050405020304" pitchFamily="18" charset="0"/>
              </a:rPr>
              <a:t>      Причины </a:t>
            </a:r>
            <a:r>
              <a:rPr lang="ru-RU" b="1" i="1" dirty="0">
                <a:latin typeface="Times New Roman" panose="02020603050405020304" pitchFamily="18" charset="0"/>
                <a:ea typeface="Times New Roman" panose="02020603050405020304" pitchFamily="18" charset="0"/>
              </a:rPr>
              <a:t>нарушений речи</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p:txBody>
          <a:bodyPr>
            <a:normAutofit fontScale="55000" lnSpcReduction="20000"/>
          </a:bodyPr>
          <a:lstStyle/>
          <a:p>
            <a:pPr marL="0" indent="0" algn="just">
              <a:spcAft>
                <a:spcPts val="0"/>
              </a:spcAft>
              <a:buNone/>
            </a:pPr>
            <a:r>
              <a:rPr lang="ru-RU" dirty="0">
                <a:latin typeface="Times New Roman" panose="02020603050405020304" pitchFamily="18" charset="0"/>
                <a:ea typeface="Times New Roman" panose="02020603050405020304" pitchFamily="18" charset="0"/>
              </a:rPr>
              <a:t>Точную причину нарушений, конечно же, должен определить врач. Возможно, потребуется консультация не только логопеда, но и невропатолога, </a:t>
            </a:r>
            <a:r>
              <a:rPr lang="ru-RU" dirty="0" err="1">
                <a:latin typeface="Times New Roman" panose="02020603050405020304" pitchFamily="18" charset="0"/>
                <a:ea typeface="Times New Roman" panose="02020603050405020304" pitchFamily="18" charset="0"/>
              </a:rPr>
              <a:t>ортодонта</a:t>
            </a:r>
            <a:r>
              <a:rPr lang="ru-RU" dirty="0">
                <a:latin typeface="Times New Roman" panose="02020603050405020304" pitchFamily="18" charset="0"/>
                <a:ea typeface="Times New Roman" panose="02020603050405020304" pitchFamily="18" charset="0"/>
              </a:rPr>
              <a:t> и отоларинголога. Но вы сами можете предположить, что могло вызвать задержку речевого развития.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sz="3200" i="1" dirty="0">
                <a:latin typeface="Times New Roman" panose="02020603050405020304" pitchFamily="18" charset="0"/>
                <a:ea typeface="Times New Roman" panose="02020603050405020304" pitchFamily="18" charset="0"/>
              </a:rPr>
              <a:t>Возможные причины</a:t>
            </a:r>
            <a:r>
              <a:rPr lang="ru-RU" sz="3200" i="1"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негативные факторы в период беременности и родов</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«педагогическая запущенность» - ребенок по разным причинам не получает достаточного внимания к себе; здесь речь идет не только об отсутствии регулярных занятий с ребенком, но в первую очередь об общении с ребенком в целом</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перинатальная энцефалопатия (ПЭП) - один из самых распространенных диагнозов; это понятие объединяет различные по происхождению поражения головного мозга до, во время или после родов. Этот диагноз </a:t>
            </a:r>
            <a:r>
              <a:rPr lang="ru-RU" b="1" dirty="0">
                <a:latin typeface="Times New Roman" panose="02020603050405020304" pitchFamily="18" charset="0"/>
                <a:ea typeface="Times New Roman" panose="02020603050405020304" pitchFamily="18" charset="0"/>
              </a:rPr>
              <a:t>не означает</a:t>
            </a:r>
            <a:r>
              <a:rPr lang="ru-RU" dirty="0">
                <a:latin typeface="Times New Roman" panose="02020603050405020304" pitchFamily="18" charset="0"/>
                <a:ea typeface="Times New Roman" panose="02020603050405020304" pitchFamily="18" charset="0"/>
              </a:rPr>
              <a:t> неполноценность ребенка, однако такому малышу необходим очень квалифицированный специалист</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частые болезни, инфекции, травмы до 3 лет</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наследственные факторы</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снижение слуха</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анатомические особенности челюстно-лицевого аппарата</a:t>
            </a:r>
            <a:r>
              <a:rPr lang="ru-RU" dirty="0" smtClean="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сосание пальца.</a:t>
            </a:r>
            <a:endParaRPr lang="ru-RU" sz="24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4111605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spcAft>
                <a:spcPts val="0"/>
              </a:spcAft>
              <a:tabLst>
                <a:tab pos="1447800" algn="l"/>
              </a:tabLst>
            </a:pPr>
            <a:r>
              <a:rPr lang="ru-RU" b="1" i="1" dirty="0" smtClean="0">
                <a:latin typeface="Times New Roman" panose="02020603050405020304" pitchFamily="18" charset="0"/>
                <a:ea typeface="Times New Roman" panose="02020603050405020304" pitchFamily="18" charset="0"/>
              </a:rPr>
              <a:t>        </a:t>
            </a:r>
            <a:r>
              <a:rPr lang="ru-RU" sz="3600" b="1" i="1" dirty="0" smtClean="0">
                <a:latin typeface="Times New Roman" panose="02020603050405020304" pitchFamily="18" charset="0"/>
                <a:ea typeface="Times New Roman" panose="02020603050405020304" pitchFamily="18" charset="0"/>
              </a:rPr>
              <a:t>Родителям </a:t>
            </a:r>
            <a:r>
              <a:rPr lang="ru-RU" sz="3600" b="1" i="1" dirty="0">
                <a:latin typeface="Times New Roman" panose="02020603050405020304" pitchFamily="18" charset="0"/>
                <a:ea typeface="Times New Roman" panose="02020603050405020304" pitchFamily="18" charset="0"/>
              </a:rPr>
              <a:t>первоклассников</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p:txBody>
          <a:bodyPr>
            <a:normAutofit fontScale="47500" lnSpcReduction="20000"/>
          </a:bodyPr>
          <a:lstStyle/>
          <a:p>
            <a:pPr algn="just">
              <a:spcAft>
                <a:spcPts val="0"/>
              </a:spcAft>
            </a:pPr>
            <a:r>
              <a:rPr lang="ru-RU" dirty="0">
                <a:latin typeface="Times New Roman" panose="02020603050405020304" pitchFamily="18" charset="0"/>
                <a:ea typeface="Times New Roman" panose="02020603050405020304" pitchFamily="18" charset="0"/>
              </a:rPr>
              <a:t> Ребенок приобретает в школе много новых обязанностей. Он должен научиться организовывать свое время и окружающее его пространство. Насколько ребенок будет собранным и успешным в учебной деятельности, зависит от родителей. Вот несколько </a:t>
            </a:r>
            <a:r>
              <a:rPr lang="ru-RU" b="1" dirty="0">
                <a:latin typeface="Times New Roman" panose="02020603050405020304" pitchFamily="18" charset="0"/>
                <a:ea typeface="Times New Roman" panose="02020603050405020304" pitchFamily="18" charset="0"/>
              </a:rPr>
              <a:t>правил для родителей</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b="1" dirty="0">
                <a:latin typeface="Times New Roman" panose="02020603050405020304" pitchFamily="18" charset="0"/>
                <a:ea typeface="Times New Roman" panose="02020603050405020304" pitchFamily="18" charset="0"/>
              </a:rPr>
              <a:t>Правило 1</a:t>
            </a:r>
            <a:r>
              <a:rPr lang="ru-RU" dirty="0">
                <a:latin typeface="Times New Roman" panose="02020603050405020304" pitchFamily="18" charset="0"/>
                <a:ea typeface="Times New Roman" panose="02020603050405020304" pitchFamily="18" charset="0"/>
              </a:rPr>
              <a:t>: при ребенке не высказывать негативного мнения о школе</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b="1" dirty="0">
                <a:latin typeface="Times New Roman" panose="02020603050405020304" pitchFamily="18" charset="0"/>
                <a:ea typeface="Times New Roman" panose="02020603050405020304" pitchFamily="18" charset="0"/>
              </a:rPr>
              <a:t>Правило 2</a:t>
            </a:r>
            <a:r>
              <a:rPr lang="ru-RU" dirty="0">
                <a:latin typeface="Times New Roman" panose="02020603050405020304" pitchFamily="18" charset="0"/>
                <a:ea typeface="Times New Roman" panose="02020603050405020304" pitchFamily="18" charset="0"/>
              </a:rPr>
              <a:t>: рабочее место первоклассника должно быть удобным, привлекательным и располагать к интеллектуальной деятельности</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b="1" dirty="0">
                <a:latin typeface="Times New Roman" panose="02020603050405020304" pitchFamily="18" charset="0"/>
                <a:ea typeface="Times New Roman" panose="02020603050405020304" pitchFamily="18" charset="0"/>
              </a:rPr>
              <a:t>Правило 3</a:t>
            </a:r>
            <a:r>
              <a:rPr lang="ru-RU" dirty="0">
                <a:latin typeface="Times New Roman" panose="02020603050405020304" pitchFamily="18" charset="0"/>
                <a:ea typeface="Times New Roman" panose="02020603050405020304" pitchFamily="18" charset="0"/>
              </a:rPr>
              <a:t>: не стоит превращать подготовку домашних заданий в бесконечный процесс</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b="1" dirty="0">
                <a:latin typeface="Times New Roman" panose="02020603050405020304" pitchFamily="18" charset="0"/>
                <a:ea typeface="Times New Roman" panose="02020603050405020304" pitchFamily="18" charset="0"/>
              </a:rPr>
              <a:t>Правило 4</a:t>
            </a:r>
            <a:r>
              <a:rPr lang="ru-RU" dirty="0">
                <a:latin typeface="Times New Roman" panose="02020603050405020304" pitchFamily="18" charset="0"/>
                <a:ea typeface="Times New Roman" panose="02020603050405020304" pitchFamily="18" charset="0"/>
              </a:rPr>
              <a:t>: необходимо сочетать или чередовать различные виды деятельности младшего школьника, учитывая специфику материала и степень его сложности. Родители не должны забывать, что через игру обучение может стать более привлекательным и доступным.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b="1" dirty="0">
                <a:latin typeface="Times New Roman" panose="02020603050405020304" pitchFamily="18" charset="0"/>
                <a:ea typeface="Times New Roman" panose="02020603050405020304" pitchFamily="18" charset="0"/>
              </a:rPr>
              <a:t>Правило 5</a:t>
            </a:r>
            <a:r>
              <a:rPr lang="ru-RU" dirty="0">
                <a:latin typeface="Times New Roman" panose="02020603050405020304" pitchFamily="18" charset="0"/>
                <a:ea typeface="Times New Roman" panose="02020603050405020304" pitchFamily="18" charset="0"/>
              </a:rPr>
              <a:t>: каждый человек имеет право на ошибку. Если ребенок при выполнении задания допустил ошибку, важно увидеть и исправить ее, но ни в коем случае не заставлять его переписывать все задание снова</a:t>
            </a: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b="1" dirty="0">
                <a:latin typeface="Times New Roman" panose="02020603050405020304" pitchFamily="18" charset="0"/>
                <a:ea typeface="Times New Roman" panose="02020603050405020304" pitchFamily="18" charset="0"/>
              </a:rPr>
              <a:t>Правило 6</a:t>
            </a:r>
            <a:r>
              <a:rPr lang="ru-RU" dirty="0">
                <a:latin typeface="Times New Roman" panose="02020603050405020304" pitchFamily="18" charset="0"/>
                <a:ea typeface="Times New Roman" panose="02020603050405020304" pitchFamily="18" charset="0"/>
              </a:rPr>
              <a:t>: все достижения ребенка нужно считать важными. Это придаст ему уверенности, повысит в его глазах значимость выполненной работы</a:t>
            </a:r>
            <a:r>
              <a:rPr lang="ru-RU" dirty="0" smtClean="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b="1" dirty="0">
                <a:latin typeface="Times New Roman" panose="02020603050405020304" pitchFamily="18" charset="0"/>
                <a:ea typeface="Times New Roman" panose="02020603050405020304" pitchFamily="18" charset="0"/>
              </a:rPr>
              <a:t>Правило 7</a:t>
            </a:r>
            <a:r>
              <a:rPr lang="ru-RU" dirty="0">
                <a:latin typeface="Times New Roman" panose="02020603050405020304" pitchFamily="18" charset="0"/>
                <a:ea typeface="Times New Roman" panose="02020603050405020304" pitchFamily="18" charset="0"/>
              </a:rPr>
              <a:t>: родители должны стараться не допускать невыгодных для ребенка сравнений с другими детьми, не должны стесняться говорить о его успехах и достоинствах в присутствии других людей, особенно учителей и одноклассников. Общественное мнение и самооценка ребенка должны быть позитивными.</a:t>
            </a:r>
            <a:endParaRPr lang="ru-RU" sz="2400" dirty="0">
              <a:latin typeface="Times New Roman" panose="02020603050405020304" pitchFamily="18" charset="0"/>
              <a:ea typeface="Times New Roman" panose="02020603050405020304" pitchFamily="18" charset="0"/>
            </a:endParaRPr>
          </a:p>
          <a:p>
            <a:pPr marL="0" indent="0" algn="ctr">
              <a:spcAft>
                <a:spcPts val="0"/>
              </a:spcAft>
              <a:buNone/>
            </a:pPr>
            <a:r>
              <a:rPr lang="ru-RU" b="1" i="1"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0" indent="0" algn="ctr">
              <a:spcAft>
                <a:spcPts val="0"/>
              </a:spcAft>
              <a:buNone/>
            </a:pPr>
            <a:r>
              <a:rPr lang="ru-RU" b="1" i="1" dirty="0">
                <a:latin typeface="Times New Roman" panose="02020603050405020304" pitchFamily="18" charset="0"/>
                <a:ea typeface="Times New Roman" panose="02020603050405020304" pitchFamily="18" charset="0"/>
              </a:rPr>
              <a:t>Успехов Вам и Вашему ребенку!</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endParaRPr lang="ru-RU" dirty="0"/>
          </a:p>
        </p:txBody>
      </p:sp>
    </p:spTree>
    <p:extLst>
      <p:ext uri="{BB962C8B-B14F-4D97-AF65-F5344CB8AC3E}">
        <p14:creationId xmlns:p14="http://schemas.microsoft.com/office/powerpoint/2010/main" val="4214973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spcAft>
                <a:spcPts val="0"/>
              </a:spcAft>
            </a:pPr>
            <a:r>
              <a:rPr lang="ru-RU" sz="2800" b="1" i="1" dirty="0">
                <a:latin typeface="Times New Roman" panose="02020603050405020304" pitchFamily="18" charset="0"/>
                <a:ea typeface="Times New Roman" panose="02020603050405020304" pitchFamily="18" charset="0"/>
              </a:rPr>
              <a:t>Социальные причины нарушения звукопроизношения</a:t>
            </a:r>
            <a:endParaRPr lang="ru-RU" sz="2800" dirty="0">
              <a:effectLst/>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628650" y="1516566"/>
            <a:ext cx="7886700" cy="4660397"/>
          </a:xfrm>
        </p:spPr>
        <p:txBody>
          <a:bodyPr>
            <a:normAutofit fontScale="47500" lnSpcReduction="20000"/>
          </a:bodyPr>
          <a:lstStyle/>
          <a:p>
            <a:pPr algn="just">
              <a:spcAft>
                <a:spcPts val="0"/>
              </a:spcAft>
            </a:pPr>
            <a:r>
              <a:rPr lang="ru-RU" dirty="0">
                <a:latin typeface="Times New Roman" panose="02020603050405020304" pitchFamily="18" charset="0"/>
                <a:ea typeface="Times New Roman" panose="02020603050405020304" pitchFamily="18" charset="0"/>
              </a:rPr>
              <a:t> Часто причиной дефектного звукопроизношения является неправильная речь окружающих ребенка взрослых людей, двуязычие в семье, а также «</a:t>
            </a:r>
            <a:r>
              <a:rPr lang="ru-RU" dirty="0" err="1">
                <a:latin typeface="Times New Roman" panose="02020603050405020304" pitchFamily="18" charset="0"/>
                <a:ea typeface="Times New Roman" panose="02020603050405020304" pitchFamily="18" charset="0"/>
              </a:rPr>
              <a:t>сюсюкание</a:t>
            </a:r>
            <a:r>
              <a:rPr lang="ru-RU" dirty="0" smtClean="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Если у родителей в семье имеются </a:t>
            </a:r>
            <a:r>
              <a:rPr lang="ru-RU" b="1" dirty="0">
                <a:latin typeface="Times New Roman" panose="02020603050405020304" pitchFamily="18" charset="0"/>
                <a:ea typeface="Times New Roman" panose="02020603050405020304" pitchFamily="18" charset="0"/>
              </a:rPr>
              <a:t>дефекты звукопроизношения</a:t>
            </a:r>
            <a:r>
              <a:rPr lang="ru-RU" dirty="0">
                <a:latin typeface="Times New Roman" panose="02020603050405020304" pitchFamily="18" charset="0"/>
                <a:ea typeface="Times New Roman" panose="02020603050405020304" pitchFamily="18" charset="0"/>
              </a:rPr>
              <a:t> (например, папа или мама не выговаривают звук «Р» или «Л»), то и ребенок будет подражать этому неправильному произношению. Именно этим и можно объяснить нередкие случаи «семейной картавости». В данном случае родители, у которых неправильное произношение звука, не могут заниматься автоматизацией звука с ребенком. Когда у ребенка звук поставлен, автоматизировать его нужно на занятиях с педагогами или с тем из родителей, у которого нет речевых проблем.</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Если в семье </a:t>
            </a:r>
            <a:r>
              <a:rPr lang="ru-RU" b="1" dirty="0">
                <a:latin typeface="Times New Roman" panose="02020603050405020304" pitchFamily="18" charset="0"/>
                <a:ea typeface="Times New Roman" panose="02020603050405020304" pitchFamily="18" charset="0"/>
              </a:rPr>
              <a:t>«двуязычие»</a:t>
            </a:r>
            <a:r>
              <a:rPr lang="ru-RU" dirty="0">
                <a:latin typeface="Times New Roman" panose="02020603050405020304" pitchFamily="18" charset="0"/>
                <a:ea typeface="Times New Roman" panose="02020603050405020304" pitchFamily="18" charset="0"/>
              </a:rPr>
              <a:t>, то это становится большой проблемой. В детском саду ребенок учится произносить звуки русского языка, а приходит домой и слышит другую речь. Хорошо, когда в этом случае родители идут  навстречу педагогам и в период занятий с логопедом по постановке и автоматизации звуков не используют второй язык. Добавлю, что детям, имеющим проблемы со звукопроизношением, не рекомендуются ранние занятия английским языком.</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Отдельная история, когда родители начинают сознательно </a:t>
            </a:r>
            <a:r>
              <a:rPr lang="ru-RU" b="1" dirty="0">
                <a:latin typeface="Times New Roman" panose="02020603050405020304" pitchFamily="18" charset="0"/>
                <a:ea typeface="Times New Roman" panose="02020603050405020304" pitchFamily="18" charset="0"/>
              </a:rPr>
              <a:t>«подстраиваться» под речь ребенка</a:t>
            </a:r>
            <a:r>
              <a:rPr lang="ru-RU" dirty="0">
                <a:latin typeface="Times New Roman" panose="02020603050405020304" pitchFamily="18" charset="0"/>
                <a:ea typeface="Times New Roman" panose="02020603050405020304" pitchFamily="18" charset="0"/>
              </a:rPr>
              <a:t>, копировать его неправильное произношение. Вследствие этого, ребенок не только лишен правильного образца для подражания, но также утрачивает стимул для совершенствования собственной речи – ведь его речь и так нравится взрослым. В данном случае требуется помощь логопеда.</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Бывают случаи, когда родители невнимательно, </a:t>
            </a:r>
            <a:r>
              <a:rPr lang="ru-RU" b="1" dirty="0">
                <a:latin typeface="Times New Roman" panose="02020603050405020304" pitchFamily="18" charset="0"/>
                <a:ea typeface="Times New Roman" panose="02020603050405020304" pitchFamily="18" charset="0"/>
              </a:rPr>
              <a:t>безразлично относятся к речи ребенка</a:t>
            </a:r>
            <a:r>
              <a:rPr lang="ru-RU" dirty="0">
                <a:latin typeface="Times New Roman" panose="02020603050405020304" pitchFamily="18" charset="0"/>
                <a:ea typeface="Times New Roman" panose="02020603050405020304" pitchFamily="18" charset="0"/>
              </a:rPr>
              <a:t>, не обращают внимания на неправильное произношение, а также на речь в целом. Это можно назвать педагогической запущенностью</a:t>
            </a:r>
            <a:r>
              <a:rPr lang="ru-RU" dirty="0" smtClean="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Все перечисленные причины неправильного произношения являются социальными. Ребенку в данных случаях мешает самостоятельно овладеть правильным звукопроизношением окружение, среда</a:t>
            </a:r>
            <a:r>
              <a:rPr lang="ru-RU" dirty="0" smtClean="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Что делать в таких случаях? Немедленно бежать к логопеду и не ждать, когда у вашего ребенка звукопроизношение «само» станет нормальным.</a:t>
            </a:r>
            <a:endParaRPr lang="ru-RU" dirty="0"/>
          </a:p>
        </p:txBody>
      </p:sp>
    </p:spTree>
    <p:extLst>
      <p:ext uri="{BB962C8B-B14F-4D97-AF65-F5344CB8AC3E}">
        <p14:creationId xmlns:p14="http://schemas.microsoft.com/office/powerpoint/2010/main" val="2025124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5550" y="365127"/>
            <a:ext cx="7589799" cy="1028775"/>
          </a:xfrm>
        </p:spPr>
        <p:txBody>
          <a:bodyPr>
            <a:normAutofit fontScale="90000"/>
          </a:bodyPr>
          <a:lstStyle/>
          <a:p>
            <a:pPr algn="ctr">
              <a:spcAft>
                <a:spcPts val="0"/>
              </a:spcAft>
            </a:pPr>
            <a:r>
              <a:rPr lang="ru-RU" sz="4000" b="1" i="1" kern="0" dirty="0">
                <a:latin typeface="Times New Roman" panose="02020603050405020304" pitchFamily="18" charset="0"/>
                <a:ea typeface="Times New Roman" panose="02020603050405020304" pitchFamily="18" charset="0"/>
              </a:rPr>
              <a:t>Учите детей говорить выразительно</a:t>
            </a:r>
            <a:r>
              <a:rPr lang="ru-RU" sz="4000" b="1" kern="0" dirty="0">
                <a:latin typeface="Times New Roman" panose="02020603050405020304" pitchFamily="18" charset="0"/>
                <a:ea typeface="Times New Roman" panose="02020603050405020304" pitchFamily="18" charset="0"/>
              </a:rPr>
              <a:t>  </a:t>
            </a:r>
            <a:r>
              <a:rPr lang="ru-RU" sz="5400" b="1" kern="0" dirty="0">
                <a:latin typeface="Times New Roman" panose="02020603050405020304" pitchFamily="18" charset="0"/>
                <a:ea typeface="Times New Roman" panose="02020603050405020304" pitchFamily="18" charset="0"/>
              </a:rPr>
              <a:t/>
            </a:r>
            <a:br>
              <a:rPr lang="ru-RU" sz="5400" b="1" kern="0"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a:xfrm>
            <a:off x="628650" y="1248937"/>
            <a:ext cx="7886700" cy="4928026"/>
          </a:xfrm>
        </p:spPr>
        <p:txBody>
          <a:bodyPr>
            <a:normAutofit fontScale="25000" lnSpcReduction="20000"/>
          </a:bodyPr>
          <a:lstStyle/>
          <a:p>
            <a:pPr marL="0" indent="0" algn="ctr">
              <a:spcAft>
                <a:spcPts val="0"/>
              </a:spcAft>
              <a:buNone/>
            </a:pPr>
            <a:r>
              <a:rPr lang="ru-RU" sz="3100" dirty="0" smtClean="0">
                <a:latin typeface="Times New Roman" panose="02020603050405020304" pitchFamily="18" charset="0"/>
                <a:ea typeface="Times New Roman" panose="02020603050405020304" pitchFamily="18" charset="0"/>
              </a:rPr>
              <a:t>                             </a:t>
            </a:r>
            <a:r>
              <a:rPr lang="ru-RU" sz="4000" dirty="0" smtClean="0">
                <a:latin typeface="Times New Roman" panose="02020603050405020304" pitchFamily="18" charset="0"/>
                <a:ea typeface="Times New Roman" panose="02020603050405020304" pitchFamily="18" charset="0"/>
              </a:rPr>
              <a:t>Около </a:t>
            </a:r>
            <a:r>
              <a:rPr lang="ru-RU" sz="4000" dirty="0">
                <a:latin typeface="Times New Roman" panose="02020603050405020304" pitchFamily="18" charset="0"/>
                <a:ea typeface="Times New Roman" panose="02020603050405020304" pitchFamily="18" charset="0"/>
              </a:rPr>
              <a:t>53% детей с отставанием в развитии речи не могут выразить эмоционально – смысловое содержание высказывания, иными словами, не умеют выразительно говорить.</a:t>
            </a:r>
          </a:p>
          <a:p>
            <a:pPr marL="0" indent="0" algn="ctr">
              <a:spcAft>
                <a:spcPts val="0"/>
              </a:spcAft>
              <a:buNone/>
            </a:pPr>
            <a:r>
              <a:rPr lang="ru-RU" sz="4000" dirty="0">
                <a:latin typeface="Times New Roman" panose="02020603050405020304" pitchFamily="18" charset="0"/>
                <a:ea typeface="Times New Roman" panose="02020603050405020304" pitchFamily="18" charset="0"/>
              </a:rPr>
              <a:t>В связи с этим родителям необходимо выполнять с детьми специальные упражнения, которые помогут им научиться говорить с выражением</a:t>
            </a:r>
            <a:r>
              <a:rPr lang="ru-RU" sz="4000" dirty="0" smtClean="0">
                <a:latin typeface="Times New Roman" panose="02020603050405020304" pitchFamily="18" charset="0"/>
                <a:ea typeface="Times New Roman" panose="02020603050405020304" pitchFamily="18" charset="0"/>
              </a:rPr>
              <a:t>.</a:t>
            </a:r>
            <a:r>
              <a:rPr lang="ru-RU" sz="4000" dirty="0">
                <a:latin typeface="Times New Roman" panose="02020603050405020304" pitchFamily="18" charset="0"/>
                <a:ea typeface="Times New Roman" panose="02020603050405020304" pitchFamily="18" charset="0"/>
              </a:rPr>
              <a:t> </a:t>
            </a:r>
          </a:p>
          <a:p>
            <a:pPr marL="0" indent="0" algn="ctr">
              <a:spcAft>
                <a:spcPts val="0"/>
              </a:spcAft>
              <a:buNone/>
            </a:pPr>
            <a:r>
              <a:rPr lang="ru-RU" sz="4000" b="1" dirty="0">
                <a:latin typeface="Times New Roman" panose="02020603050405020304" pitchFamily="18" charset="0"/>
                <a:ea typeface="Times New Roman" panose="02020603050405020304" pitchFamily="18" charset="0"/>
              </a:rPr>
              <a:t>1.</a:t>
            </a:r>
            <a:r>
              <a:rPr lang="ru-RU" sz="4000" dirty="0">
                <a:latin typeface="Times New Roman" panose="02020603050405020304" pitchFamily="18" charset="0"/>
                <a:ea typeface="Times New Roman" panose="02020603050405020304" pitchFamily="18" charset="0"/>
              </a:rPr>
              <a:t> Ребенок упражняется в произнесении коротких фраз с заданной интонацией.</a:t>
            </a:r>
          </a:p>
          <a:p>
            <a:pPr marL="0" indent="0" algn="ctr">
              <a:spcAft>
                <a:spcPts val="0"/>
              </a:spcAft>
              <a:buNone/>
            </a:pPr>
            <a:r>
              <a:rPr lang="ru-RU" sz="4000" dirty="0">
                <a:latin typeface="Times New Roman" panose="02020603050405020304" pitchFamily="18" charset="0"/>
                <a:ea typeface="Times New Roman" panose="02020603050405020304" pitchFamily="18" charset="0"/>
              </a:rPr>
              <a:t>Взрослый говорит фразу, например: </a:t>
            </a:r>
            <a:r>
              <a:rPr lang="ru-RU" sz="4000" b="1" i="1" dirty="0">
                <a:latin typeface="Times New Roman" panose="02020603050405020304" pitchFamily="18" charset="0"/>
                <a:ea typeface="Times New Roman" panose="02020603050405020304" pitchFamily="18" charset="0"/>
              </a:rPr>
              <a:t>Наконец – то выглянуло солнце!</a:t>
            </a:r>
            <a:r>
              <a:rPr lang="ru-RU" sz="4000" dirty="0">
                <a:latin typeface="Times New Roman" panose="02020603050405020304" pitchFamily="18" charset="0"/>
                <a:ea typeface="Times New Roman" panose="02020603050405020304" pitchFamily="18" charset="0"/>
              </a:rPr>
              <a:t> Ребенок воспроизводит фразу с той же интонацией сначала вместе со взрослым. Затем малыш сначала выслушивает взрослого, а после этого повторяет фразу </a:t>
            </a:r>
            <a:r>
              <a:rPr lang="ru-RU" sz="4000" b="1" dirty="0">
                <a:latin typeface="Times New Roman" panose="02020603050405020304" pitchFamily="18" charset="0"/>
                <a:ea typeface="Times New Roman" panose="02020603050405020304" pitchFamily="18" charset="0"/>
              </a:rPr>
              <a:t>один</a:t>
            </a:r>
            <a:r>
              <a:rPr lang="ru-RU" sz="4000" dirty="0">
                <a:latin typeface="Times New Roman" panose="02020603050405020304" pitchFamily="18" charset="0"/>
                <a:ea typeface="Times New Roman" panose="02020603050405020304" pitchFamily="18" charset="0"/>
              </a:rPr>
              <a:t> с таким же выражением (</a:t>
            </a:r>
            <a:r>
              <a:rPr lang="ru-RU" sz="4000" b="1" i="1" dirty="0">
                <a:latin typeface="Times New Roman" panose="02020603050405020304" pitchFamily="18" charset="0"/>
                <a:ea typeface="Times New Roman" panose="02020603050405020304" pitchFamily="18" charset="0"/>
              </a:rPr>
              <a:t>Мама дома ? Катя здесь!</a:t>
            </a:r>
            <a:r>
              <a:rPr lang="ru-RU" sz="4000" dirty="0">
                <a:latin typeface="Times New Roman" panose="02020603050405020304" pitchFamily="18" charset="0"/>
                <a:ea typeface="Times New Roman" panose="02020603050405020304" pitchFamily="18" charset="0"/>
              </a:rPr>
              <a:t>).</a:t>
            </a:r>
          </a:p>
          <a:p>
            <a:pPr marL="0" indent="0" algn="ctr">
              <a:spcAft>
                <a:spcPts val="0"/>
              </a:spcAft>
              <a:buNone/>
            </a:pPr>
            <a:r>
              <a:rPr lang="ru-RU" sz="4000" dirty="0">
                <a:latin typeface="Times New Roman" panose="02020603050405020304" pitchFamily="18" charset="0"/>
                <a:ea typeface="Times New Roman" panose="02020603050405020304" pitchFamily="18" charset="0"/>
              </a:rPr>
              <a:t>Наконец, ребенку предлагается самому придумывать предложения и произносить их с нужной интонацией самостоятельно</a:t>
            </a:r>
            <a:r>
              <a:rPr lang="ru-RU" sz="4000" dirty="0" smtClean="0">
                <a:latin typeface="Times New Roman" panose="02020603050405020304" pitchFamily="18" charset="0"/>
                <a:ea typeface="Times New Roman" panose="02020603050405020304" pitchFamily="18" charset="0"/>
              </a:rPr>
              <a:t>.</a:t>
            </a:r>
            <a:r>
              <a:rPr lang="ru-RU" sz="4000" dirty="0">
                <a:latin typeface="Times New Roman" panose="02020603050405020304" pitchFamily="18" charset="0"/>
                <a:ea typeface="Times New Roman" panose="02020603050405020304" pitchFamily="18" charset="0"/>
              </a:rPr>
              <a:t> </a:t>
            </a:r>
          </a:p>
          <a:p>
            <a:pPr marL="0" indent="0" algn="ctr">
              <a:spcAft>
                <a:spcPts val="0"/>
              </a:spcAft>
              <a:buNone/>
            </a:pPr>
            <a:r>
              <a:rPr lang="ru-RU" sz="4000" b="1" dirty="0">
                <a:latin typeface="Times New Roman" panose="02020603050405020304" pitchFamily="18" charset="0"/>
                <a:ea typeface="Times New Roman" panose="02020603050405020304" pitchFamily="18" charset="0"/>
              </a:rPr>
              <a:t>2. </a:t>
            </a:r>
            <a:r>
              <a:rPr lang="ru-RU" sz="4000" dirty="0">
                <a:latin typeface="Times New Roman" panose="02020603050405020304" pitchFamily="18" charset="0"/>
                <a:ea typeface="Times New Roman" panose="02020603050405020304" pitchFamily="18" charset="0"/>
              </a:rPr>
              <a:t>Далее работа по формированию интонационной стороны речи проводится на материале нескольких предложений;</a:t>
            </a:r>
            <a:r>
              <a:rPr lang="ru-RU" sz="4000" b="1" dirty="0">
                <a:latin typeface="Times New Roman" panose="02020603050405020304" pitchFamily="18" charset="0"/>
                <a:ea typeface="Times New Roman" panose="02020603050405020304" pitchFamily="18" charset="0"/>
              </a:rPr>
              <a:t> </a:t>
            </a:r>
            <a:r>
              <a:rPr lang="ru-RU" sz="4000" dirty="0">
                <a:latin typeface="Times New Roman" panose="02020603050405020304" pitchFamily="18" charset="0"/>
                <a:ea typeface="Times New Roman" panose="02020603050405020304" pitchFamily="18" charset="0"/>
              </a:rPr>
              <a:t>затем коротких рассказов, историй, стихов, сказок. Последовательность этапов работы сохраняется: вместе со взрослым, после него, самостоятельно.</a:t>
            </a:r>
          </a:p>
          <a:p>
            <a:pPr marL="0" indent="0" algn="ctr">
              <a:spcAft>
                <a:spcPts val="0"/>
              </a:spcAft>
              <a:buNone/>
            </a:pPr>
            <a:r>
              <a:rPr lang="ru-RU" sz="4000" dirty="0">
                <a:latin typeface="Times New Roman" panose="02020603050405020304" pitchFamily="18" charset="0"/>
                <a:ea typeface="Times New Roman" panose="02020603050405020304" pitchFamily="18" charset="0"/>
              </a:rPr>
              <a:t>При выполнении всех упражнений хорошо использовать мимику и жесты</a:t>
            </a:r>
            <a:r>
              <a:rPr lang="ru-RU" sz="4000" dirty="0" smtClean="0">
                <a:latin typeface="Times New Roman" panose="02020603050405020304" pitchFamily="18" charset="0"/>
                <a:ea typeface="Times New Roman" panose="02020603050405020304" pitchFamily="18" charset="0"/>
              </a:rPr>
              <a:t>.</a:t>
            </a:r>
            <a:r>
              <a:rPr lang="ru-RU" sz="4000" b="1" dirty="0">
                <a:latin typeface="Times New Roman" panose="02020603050405020304" pitchFamily="18" charset="0"/>
                <a:ea typeface="Times New Roman" panose="02020603050405020304" pitchFamily="18" charset="0"/>
              </a:rPr>
              <a:t> </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b="1" dirty="0">
                <a:latin typeface="Times New Roman" panose="02020603050405020304" pitchFamily="18" charset="0"/>
                <a:ea typeface="Times New Roman" panose="02020603050405020304" pitchFamily="18" charset="0"/>
              </a:rPr>
              <a:t>3. </a:t>
            </a:r>
            <a:r>
              <a:rPr lang="ru-RU" sz="4000" dirty="0">
                <a:latin typeface="Times New Roman" panose="02020603050405020304" pitchFamily="18" charset="0"/>
                <a:ea typeface="Times New Roman" panose="02020603050405020304" pitchFamily="18" charset="0"/>
              </a:rPr>
              <a:t>Взрослый произносит</a:t>
            </a:r>
            <a:r>
              <a:rPr lang="ru-RU" sz="4000" b="1" dirty="0">
                <a:latin typeface="Times New Roman" panose="02020603050405020304" pitchFamily="18" charset="0"/>
                <a:ea typeface="Times New Roman" panose="02020603050405020304" pitchFamily="18" charset="0"/>
              </a:rPr>
              <a:t> </a:t>
            </a:r>
            <a:r>
              <a:rPr lang="ru-RU" sz="4000" dirty="0">
                <a:latin typeface="Times New Roman" panose="02020603050405020304" pitchFamily="18" charset="0"/>
                <a:ea typeface="Times New Roman" panose="02020603050405020304" pitchFamily="18" charset="0"/>
              </a:rPr>
              <a:t>фразу, выделяя каждое слово. Например, </a:t>
            </a:r>
            <a:r>
              <a:rPr lang="ru-RU" sz="4000" b="1" i="1" dirty="0">
                <a:latin typeface="Times New Roman" panose="02020603050405020304" pitchFamily="18" charset="0"/>
                <a:ea typeface="Times New Roman" panose="02020603050405020304" pitchFamily="18" charset="0"/>
              </a:rPr>
              <a:t>Наташа подарила Саше лошадку.</a:t>
            </a:r>
            <a:r>
              <a:rPr lang="ru-RU" sz="4000" i="1" dirty="0">
                <a:latin typeface="Times New Roman" panose="02020603050405020304" pitchFamily="18" charset="0"/>
                <a:ea typeface="Times New Roman" panose="02020603050405020304" pitchFamily="18" charset="0"/>
              </a:rPr>
              <a:t> </a:t>
            </a:r>
            <a:r>
              <a:rPr lang="ru-RU" sz="4000" dirty="0">
                <a:latin typeface="Times New Roman" panose="02020603050405020304" pitchFamily="18" charset="0"/>
                <a:ea typeface="Times New Roman" panose="02020603050405020304" pitchFamily="18" charset="0"/>
              </a:rPr>
              <a:t>Задает ребенку вопросы, интонационно выделяя нужное слово и просит дать полный ответ, добиваясь, чтобы ребенок тоже выделял слово – ответ интонационно: </a:t>
            </a:r>
            <a:r>
              <a:rPr lang="ru-RU" sz="4000" b="1" i="1" u="sng" dirty="0">
                <a:latin typeface="Times New Roman" panose="02020603050405020304" pitchFamily="18" charset="0"/>
                <a:ea typeface="Times New Roman" panose="02020603050405020304" pitchFamily="18" charset="0"/>
              </a:rPr>
              <a:t>Кто </a:t>
            </a:r>
            <a:r>
              <a:rPr lang="ru-RU" sz="4000" b="1" i="1" dirty="0">
                <a:latin typeface="Times New Roman" panose="02020603050405020304" pitchFamily="18" charset="0"/>
                <a:ea typeface="Times New Roman" panose="02020603050405020304" pitchFamily="18" charset="0"/>
              </a:rPr>
              <a:t>подарил лошадку Саше? -  </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b="1" i="1" u="sng" dirty="0">
                <a:latin typeface="Times New Roman" panose="02020603050405020304" pitchFamily="18" charset="0"/>
                <a:ea typeface="Times New Roman" panose="02020603050405020304" pitchFamily="18" charset="0"/>
              </a:rPr>
              <a:t>Наташа </a:t>
            </a:r>
            <a:r>
              <a:rPr lang="ru-RU" sz="4000" b="1" i="1" dirty="0">
                <a:latin typeface="Times New Roman" panose="02020603050405020304" pitchFamily="18" charset="0"/>
                <a:ea typeface="Times New Roman" panose="02020603050405020304" pitchFamily="18" charset="0"/>
              </a:rPr>
              <a:t>подарила Саше лошадку.</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b="1" i="1" u="sng" dirty="0">
                <a:latin typeface="Times New Roman" panose="02020603050405020304" pitchFamily="18" charset="0"/>
                <a:ea typeface="Times New Roman" panose="02020603050405020304" pitchFamily="18" charset="0"/>
              </a:rPr>
              <a:t>Что сделала</a:t>
            </a:r>
            <a:r>
              <a:rPr lang="ru-RU" sz="4000" b="1" i="1" dirty="0">
                <a:latin typeface="Times New Roman" panose="02020603050405020304" pitchFamily="18" charset="0"/>
                <a:ea typeface="Times New Roman" panose="02020603050405020304" pitchFamily="18" charset="0"/>
              </a:rPr>
              <a:t> Наташа? – Наташа </a:t>
            </a:r>
            <a:r>
              <a:rPr lang="ru-RU" sz="4000" b="1" i="1" u="sng" dirty="0">
                <a:latin typeface="Times New Roman" panose="02020603050405020304" pitchFamily="18" charset="0"/>
                <a:ea typeface="Times New Roman" panose="02020603050405020304" pitchFamily="18" charset="0"/>
              </a:rPr>
              <a:t>подарила </a:t>
            </a:r>
            <a:r>
              <a:rPr lang="ru-RU" sz="4000" b="1" i="1" dirty="0">
                <a:latin typeface="Times New Roman" panose="02020603050405020304" pitchFamily="18" charset="0"/>
                <a:ea typeface="Times New Roman" panose="02020603050405020304" pitchFamily="18" charset="0"/>
              </a:rPr>
              <a:t>Саше лошадку.</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b="1" i="1" u="sng" dirty="0">
                <a:latin typeface="Times New Roman" panose="02020603050405020304" pitchFamily="18" charset="0"/>
                <a:ea typeface="Times New Roman" panose="02020603050405020304" pitchFamily="18" charset="0"/>
              </a:rPr>
              <a:t>Кому</a:t>
            </a:r>
            <a:r>
              <a:rPr lang="ru-RU" sz="4000" b="1" i="1" dirty="0">
                <a:latin typeface="Times New Roman" panose="02020603050405020304" pitchFamily="18" charset="0"/>
                <a:ea typeface="Times New Roman" panose="02020603050405020304" pitchFamily="18" charset="0"/>
              </a:rPr>
              <a:t> подарила Наташа лошадку? – Наташа подарила</a:t>
            </a:r>
            <a:r>
              <a:rPr lang="ru-RU" sz="4000" b="1" i="1" u="sng" dirty="0">
                <a:latin typeface="Times New Roman" panose="02020603050405020304" pitchFamily="18" charset="0"/>
                <a:ea typeface="Times New Roman" panose="02020603050405020304" pitchFamily="18" charset="0"/>
              </a:rPr>
              <a:t> Саше </a:t>
            </a:r>
            <a:r>
              <a:rPr lang="ru-RU" sz="4000" b="1" i="1" dirty="0">
                <a:latin typeface="Times New Roman" panose="02020603050405020304" pitchFamily="18" charset="0"/>
                <a:ea typeface="Times New Roman" panose="02020603050405020304" pitchFamily="18" charset="0"/>
              </a:rPr>
              <a:t>лошадку.</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b="1" i="1" u="sng" dirty="0">
                <a:latin typeface="Times New Roman" panose="02020603050405020304" pitchFamily="18" charset="0"/>
                <a:ea typeface="Times New Roman" panose="02020603050405020304" pitchFamily="18" charset="0"/>
              </a:rPr>
              <a:t>Что </a:t>
            </a:r>
            <a:r>
              <a:rPr lang="ru-RU" sz="4000" b="1" i="1" dirty="0">
                <a:latin typeface="Times New Roman" panose="02020603050405020304" pitchFamily="18" charset="0"/>
                <a:ea typeface="Times New Roman" panose="02020603050405020304" pitchFamily="18" charset="0"/>
              </a:rPr>
              <a:t>подарила Наташа Саше? - Наташа подарила Саше </a:t>
            </a:r>
            <a:r>
              <a:rPr lang="ru-RU" sz="4000" b="1" i="1" u="sng" dirty="0">
                <a:latin typeface="Times New Roman" panose="02020603050405020304" pitchFamily="18" charset="0"/>
                <a:ea typeface="Times New Roman" panose="02020603050405020304" pitchFamily="18" charset="0"/>
              </a:rPr>
              <a:t>лошадк</a:t>
            </a:r>
            <a:r>
              <a:rPr lang="ru-RU" sz="4000" b="1" i="1" dirty="0">
                <a:latin typeface="Times New Roman" panose="02020603050405020304" pitchFamily="18" charset="0"/>
                <a:ea typeface="Times New Roman" panose="02020603050405020304" pitchFamily="18" charset="0"/>
              </a:rPr>
              <a:t>у</a:t>
            </a:r>
            <a:r>
              <a:rPr lang="ru-RU" sz="4000" b="1" i="1" dirty="0" smtClean="0">
                <a:latin typeface="Times New Roman" panose="02020603050405020304" pitchFamily="18" charset="0"/>
                <a:ea typeface="Times New Roman" panose="02020603050405020304" pitchFamily="18" charset="0"/>
              </a:rPr>
              <a:t>.</a:t>
            </a:r>
            <a:r>
              <a:rPr lang="ru-RU" sz="4000" b="1" i="1" dirty="0">
                <a:latin typeface="Times New Roman" panose="02020603050405020304" pitchFamily="18" charset="0"/>
                <a:ea typeface="Times New Roman" panose="02020603050405020304" pitchFamily="18" charset="0"/>
              </a:rPr>
              <a:t> </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b="1" dirty="0">
                <a:latin typeface="Times New Roman" panose="02020603050405020304" pitchFamily="18" charset="0"/>
                <a:ea typeface="Times New Roman" panose="02020603050405020304" pitchFamily="18" charset="0"/>
              </a:rPr>
              <a:t>4. </a:t>
            </a:r>
            <a:r>
              <a:rPr lang="ru-RU" sz="4000" dirty="0">
                <a:latin typeface="Times New Roman" panose="02020603050405020304" pitchFamily="18" charset="0"/>
                <a:ea typeface="Times New Roman" panose="02020603050405020304" pitchFamily="18" charset="0"/>
              </a:rPr>
              <a:t>Выучите с ребенком для закрепления стихотворения. Следите, чтобы он правильно использовал интонационные средства выразительности.</a:t>
            </a:r>
          </a:p>
          <a:p>
            <a:pPr marL="0" indent="0" algn="ctr">
              <a:spcAft>
                <a:spcPts val="0"/>
              </a:spcAft>
              <a:buNone/>
              <a:tabLst>
                <a:tab pos="2969895" algn="ctr"/>
              </a:tabLst>
            </a:pPr>
            <a:r>
              <a:rPr lang="ru-RU" sz="4000" dirty="0" err="1" smtClean="0">
                <a:latin typeface="Times New Roman" panose="02020603050405020304" pitchFamily="18" charset="0"/>
                <a:ea typeface="Times New Roman" panose="02020603050405020304" pitchFamily="18" charset="0"/>
              </a:rPr>
              <a:t>Например:</a:t>
            </a:r>
            <a:r>
              <a:rPr lang="ru-RU" sz="4000" i="1" dirty="0" err="1" smtClean="0">
                <a:latin typeface="Times New Roman" panose="02020603050405020304" pitchFamily="18" charset="0"/>
                <a:ea typeface="Times New Roman" panose="02020603050405020304" pitchFamily="18" charset="0"/>
              </a:rPr>
              <a:t>Зайка</a:t>
            </a:r>
            <a:r>
              <a:rPr lang="ru-RU" sz="4000" i="1" dirty="0" smtClean="0">
                <a:latin typeface="Times New Roman" panose="02020603050405020304" pitchFamily="18" charset="0"/>
                <a:ea typeface="Times New Roman" panose="02020603050405020304" pitchFamily="18" charset="0"/>
              </a:rPr>
              <a:t> </a:t>
            </a:r>
            <a:r>
              <a:rPr lang="ru-RU" sz="4000" i="1" dirty="0">
                <a:latin typeface="Times New Roman" panose="02020603050405020304" pitchFamily="18" charset="0"/>
                <a:ea typeface="Times New Roman" panose="02020603050405020304" pitchFamily="18" charset="0"/>
              </a:rPr>
              <a:t>плачет:- Ой – ой – ой!</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i="1" dirty="0">
                <a:latin typeface="Times New Roman" panose="02020603050405020304" pitchFamily="18" charset="0"/>
                <a:ea typeface="Times New Roman" panose="02020603050405020304" pitchFamily="18" charset="0"/>
              </a:rPr>
              <a:t>Я ударился ногой!</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i="1" dirty="0">
                <a:latin typeface="Times New Roman" panose="02020603050405020304" pitchFamily="18" charset="0"/>
                <a:ea typeface="Times New Roman" panose="02020603050405020304" pitchFamily="18" charset="0"/>
              </a:rPr>
              <a:t>- Мы сейчас достанем йод,</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i="1" dirty="0">
                <a:latin typeface="Times New Roman" panose="02020603050405020304" pitchFamily="18" charset="0"/>
                <a:ea typeface="Times New Roman" panose="02020603050405020304" pitchFamily="18" charset="0"/>
              </a:rPr>
              <a:t>И нога твоя пройдет.</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i="1" dirty="0">
                <a:latin typeface="Times New Roman" panose="02020603050405020304" pitchFamily="18" charset="0"/>
                <a:ea typeface="Times New Roman" panose="02020603050405020304" pitchFamily="18" charset="0"/>
              </a:rPr>
              <a:t>Ты у нас совсем большой,</a:t>
            </a:r>
            <a:endParaRPr lang="ru-RU" sz="4000" dirty="0">
              <a:latin typeface="Times New Roman" panose="02020603050405020304" pitchFamily="18" charset="0"/>
              <a:ea typeface="Times New Roman" panose="02020603050405020304" pitchFamily="18" charset="0"/>
            </a:endParaRPr>
          </a:p>
          <a:p>
            <a:pPr marL="0" indent="0" algn="ctr">
              <a:spcAft>
                <a:spcPts val="0"/>
              </a:spcAft>
              <a:buNone/>
            </a:pPr>
            <a:r>
              <a:rPr lang="ru-RU" sz="4000" i="1" dirty="0">
                <a:latin typeface="Times New Roman" panose="02020603050405020304" pitchFamily="18" charset="0"/>
                <a:ea typeface="Times New Roman" panose="02020603050405020304" pitchFamily="18" charset="0"/>
              </a:rPr>
              <a:t>Что ж ты плачешь:- ой – ой – ой!</a:t>
            </a:r>
            <a:endParaRPr lang="ru-RU" sz="40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267294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lgn="ctr" eaLnBrk="0" fontAlgn="base" hangingPunct="0">
              <a:lnSpc>
                <a:spcPct val="100000"/>
              </a:lnSpc>
              <a:spcAft>
                <a:spcPct val="0"/>
              </a:spcAft>
            </a:pPr>
            <a:r>
              <a:rPr lang="ru-RU" altLang="ru-RU" sz="2600" b="1" i="1" dirty="0" smtClean="0">
                <a:solidFill>
                  <a:prstClr val="black"/>
                </a:solidFill>
                <a:latin typeface="Arial" panose="020B0604020202020204" pitchFamily="34" charset="0"/>
                <a:ea typeface="Times New Roman" panose="02020603050405020304" pitchFamily="18" charset="0"/>
                <a:cs typeface="+mn-cs"/>
              </a:rPr>
              <a:t>   </a:t>
            </a:r>
            <a:br>
              <a:rPr lang="ru-RU" altLang="ru-RU" sz="2600" b="1" i="1" dirty="0" smtClean="0">
                <a:solidFill>
                  <a:prstClr val="black"/>
                </a:solidFill>
                <a:latin typeface="Arial" panose="020B0604020202020204" pitchFamily="34" charset="0"/>
                <a:ea typeface="Times New Roman" panose="02020603050405020304" pitchFamily="18" charset="0"/>
                <a:cs typeface="+mn-cs"/>
              </a:rPr>
            </a:br>
            <a:r>
              <a:rPr lang="ru-RU" altLang="ru-RU" sz="2600" b="1" i="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Виды трудностей при обучении чтению и их возможные причины</a:t>
            </a:r>
            <a:r>
              <a:rPr lang="ru-RU" altLang="ru-RU" sz="700" dirty="0" smtClean="0">
                <a:solidFill>
                  <a:prstClr val="black"/>
                </a:solidFill>
                <a:latin typeface="Times New Roman" panose="02020603050405020304" pitchFamily="18" charset="0"/>
                <a:ea typeface="+mn-ea"/>
                <a:cs typeface="Times New Roman" panose="02020603050405020304" pitchFamily="18" charset="0"/>
              </a:rPr>
              <a:t/>
            </a:r>
            <a:br>
              <a:rPr lang="ru-RU" altLang="ru-RU" sz="700" dirty="0" smtClean="0">
                <a:solidFill>
                  <a:prstClr val="black"/>
                </a:solidFill>
                <a:latin typeface="Times New Roman" panose="02020603050405020304" pitchFamily="18" charset="0"/>
                <a:ea typeface="+mn-ea"/>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nvPr>
        </p:nvGraphicFramePr>
        <p:xfrm>
          <a:off x="1373396" y="1825459"/>
          <a:ext cx="6397208" cy="4351670"/>
        </p:xfrm>
        <a:graphic>
          <a:graphicData uri="http://schemas.openxmlformats.org/drawingml/2006/table">
            <a:tbl>
              <a:tblPr firstRow="1" firstCol="1" lastRow="1" lastCol="1" bandRow="1" bandCol="1"/>
              <a:tblGrid>
                <a:gridCol w="3198604">
                  <a:extLst>
                    <a:ext uri="{9D8B030D-6E8A-4147-A177-3AD203B41FA5}">
                      <a16:colId xmlns="" xmlns:a16="http://schemas.microsoft.com/office/drawing/2014/main" val="3956252439"/>
                    </a:ext>
                  </a:extLst>
                </a:gridCol>
                <a:gridCol w="3198604">
                  <a:extLst>
                    <a:ext uri="{9D8B030D-6E8A-4147-A177-3AD203B41FA5}">
                      <a16:colId xmlns="" xmlns:a16="http://schemas.microsoft.com/office/drawing/2014/main" val="2425092171"/>
                    </a:ext>
                  </a:extLst>
                </a:gridCol>
              </a:tblGrid>
              <a:tr h="197788">
                <a:tc>
                  <a:txBody>
                    <a:bodyPr/>
                    <a:lstStyle/>
                    <a:p>
                      <a:pPr algn="ctr">
                        <a:spcAft>
                          <a:spcPts val="0"/>
                        </a:spcAft>
                      </a:pPr>
                      <a:r>
                        <a:rPr lang="ru-RU" sz="1300" b="1">
                          <a:effectLst/>
                          <a:latin typeface="Times New Roman" panose="02020603050405020304" pitchFamily="18" charset="0"/>
                          <a:ea typeface="Times New Roman" panose="02020603050405020304" pitchFamily="18" charset="0"/>
                          <a:cs typeface="Times New Roman" panose="02020603050405020304" pitchFamily="18" charset="0"/>
                        </a:rPr>
                        <a:t>Виды трудностей</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b="1">
                          <a:effectLst/>
                          <a:latin typeface="Times New Roman" panose="02020603050405020304" pitchFamily="18" charset="0"/>
                          <a:ea typeface="Times New Roman" panose="02020603050405020304" pitchFamily="18" charset="0"/>
                          <a:cs typeface="Times New Roman" panose="02020603050405020304" pitchFamily="18" charset="0"/>
                        </a:rPr>
                        <a:t>Возможные причины</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9394171"/>
                  </a:ext>
                </a:extLst>
              </a:tr>
              <a:tr h="519194">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1. Плохо запоминает конфигурацию.</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недостаточная сформированность зрительной памяти.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35800089"/>
                  </a:ext>
                </a:extLst>
              </a:tr>
              <a:tr h="865323">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2. Недостаточное различение близких по конфигурации букв </a:t>
                      </a:r>
                      <a:r>
                        <a:rPr lang="ru-RU" sz="1100" b="1" i="1">
                          <a:effectLst/>
                          <a:latin typeface="Times New Roman" panose="02020603050405020304" pitchFamily="18" charset="0"/>
                          <a:ea typeface="Times New Roman" panose="02020603050405020304" pitchFamily="18" charset="0"/>
                          <a:cs typeface="Times New Roman" panose="02020603050405020304" pitchFamily="18" charset="0"/>
                        </a:rPr>
                        <a:t>«п-н», «в-а», «г-т»</a:t>
                      </a: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(путает буквы при чтении).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недостаточная сформированность зрительного восприятия;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недостаточная сформированность зрительной памяти.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80991820"/>
                  </a:ext>
                </a:extLst>
              </a:tr>
              <a:tr h="519194">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3. Перестановка букв при чтении </a:t>
                      </a:r>
                      <a:r>
                        <a:rPr lang="ru-RU" sz="1100" b="1" i="1">
                          <a:effectLst/>
                          <a:latin typeface="Times New Roman" panose="02020603050405020304" pitchFamily="18" charset="0"/>
                          <a:ea typeface="Times New Roman" panose="02020603050405020304" pitchFamily="18" charset="0"/>
                          <a:cs typeface="Times New Roman" panose="02020603050405020304" pitchFamily="18" charset="0"/>
                        </a:rPr>
                        <a:t>(рак - кар, нос-сон).</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недостаточная сформированность зрительного восприятия.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13007239"/>
                  </a:ext>
                </a:extLst>
              </a:tr>
              <a:tr h="692258">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4. Замена букв, неправильное произношение при чтении.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недостаточная сформированность звукобуквенного анализа, нарушения произношения, трудности артикуляции.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430464352"/>
                  </a:ext>
                </a:extLst>
              </a:tr>
              <a:tr h="692258">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5. Трудность слияния букв при чтении (каждая буква легко читается отдельно, а вместе – трудно).</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недостаточная сформированность зрительно-пространственного восприятия;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-недостаточная зрелость коры головного мозга.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402095379"/>
                  </a:ext>
                </a:extLst>
              </a:tr>
              <a:tr h="865323">
                <a:tc>
                  <a:txBody>
                    <a:bodyPr/>
                    <a:lstStyle/>
                    <a:p>
                      <a:pPr algn="just">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6. Пропуски слов, букв («невнимательное» чтение).</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функциональная слабость центральной нервной системы;</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трудность концентрации внимания;</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выраженное утомление.</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628" marR="55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63805971"/>
                  </a:ext>
                </a:extLst>
              </a:tr>
            </a:tbl>
          </a:graphicData>
        </a:graphic>
      </p:graphicFrame>
    </p:spTree>
    <p:extLst>
      <p:ext uri="{BB962C8B-B14F-4D97-AF65-F5344CB8AC3E}">
        <p14:creationId xmlns:p14="http://schemas.microsoft.com/office/powerpoint/2010/main" val="758828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L="365760" algn="ctr">
              <a:spcBef>
                <a:spcPts val="3310"/>
              </a:spcBef>
              <a:spcAft>
                <a:spcPts val="0"/>
              </a:spcAft>
            </a:pPr>
            <a:r>
              <a:rPr lang="ru-RU" sz="3200" b="1" i="1" dirty="0">
                <a:latin typeface="Times New Roman" panose="02020603050405020304" pitchFamily="18" charset="0"/>
                <a:ea typeface="Times New Roman" panose="02020603050405020304" pitchFamily="18" charset="0"/>
              </a:rPr>
              <a:t>Детям до 5 лет учить иностранный</a:t>
            </a:r>
            <a:r>
              <a:rPr lang="ru-RU" sz="3200" dirty="0">
                <a:latin typeface="Times New Roman" panose="02020603050405020304" pitchFamily="18" charset="0"/>
                <a:ea typeface="Times New Roman" panose="02020603050405020304" pitchFamily="18" charset="0"/>
              </a:rPr>
              <a:t/>
            </a:r>
            <a:br>
              <a:rPr lang="ru-RU" sz="3200" dirty="0">
                <a:latin typeface="Times New Roman" panose="02020603050405020304" pitchFamily="18" charset="0"/>
                <a:ea typeface="Times New Roman" panose="02020603050405020304" pitchFamily="18" charset="0"/>
              </a:rPr>
            </a:br>
            <a:r>
              <a:rPr lang="ru-RU" sz="3200" b="1" i="1" dirty="0">
                <a:latin typeface="Times New Roman" panose="02020603050405020304" pitchFamily="18" charset="0"/>
                <a:ea typeface="Times New Roman" panose="02020603050405020304" pitchFamily="18" charset="0"/>
              </a:rPr>
              <a:t>язык вредно!</a:t>
            </a:r>
            <a:r>
              <a:rPr lang="ru-RU" sz="3200" dirty="0">
                <a:latin typeface="Times New Roman" panose="02020603050405020304" pitchFamily="18" charset="0"/>
                <a:ea typeface="Times New Roman" panose="02020603050405020304" pitchFamily="18" charset="0"/>
              </a:rPr>
              <a:t/>
            </a:r>
            <a:br>
              <a:rPr lang="ru-RU" sz="3200" dirty="0">
                <a:latin typeface="Times New Roman" panose="02020603050405020304" pitchFamily="18" charset="0"/>
                <a:ea typeface="Times New Roman" panose="02020603050405020304" pitchFamily="18" charset="0"/>
              </a:rPr>
            </a:br>
            <a:endParaRPr lang="ru-RU" sz="3200" dirty="0"/>
          </a:p>
        </p:txBody>
      </p:sp>
      <p:sp>
        <p:nvSpPr>
          <p:cNvPr id="3" name="Объект 2"/>
          <p:cNvSpPr>
            <a:spLocks noGrp="1"/>
          </p:cNvSpPr>
          <p:nvPr>
            <p:ph idx="1"/>
          </p:nvPr>
        </p:nvSpPr>
        <p:spPr/>
        <p:txBody>
          <a:bodyPr>
            <a:normAutofit fontScale="40000" lnSpcReduction="20000"/>
          </a:bodyPr>
          <a:lstStyle/>
          <a:p>
            <a:pPr marL="0" marR="3175" indent="0" algn="just">
              <a:lnSpc>
                <a:spcPts val="1630"/>
              </a:lnSpc>
              <a:spcAft>
                <a:spcPts val="0"/>
              </a:spcAft>
              <a:buNone/>
            </a:pPr>
            <a:r>
              <a:rPr lang="ru-RU" sz="3400" dirty="0">
                <a:latin typeface="Times New Roman" panose="02020603050405020304" pitchFamily="18" charset="0"/>
                <a:ea typeface="Times New Roman" panose="02020603050405020304" pitchFamily="18" charset="0"/>
              </a:rPr>
              <a:t>Английские логопеды доказали, что дети, с рождения оказавшиеся в двуязычной среде, склонны к дефектам речи. Дети, владеющие двумя языками, часто путают слова и с трудом выражают свои мысли.</a:t>
            </a:r>
          </a:p>
          <a:p>
            <a:pPr marL="0" indent="0" algn="just">
              <a:lnSpc>
                <a:spcPts val="1630"/>
              </a:lnSpc>
              <a:spcBef>
                <a:spcPts val="1585"/>
              </a:spcBef>
              <a:spcAft>
                <a:spcPts val="0"/>
              </a:spcAft>
              <a:buNone/>
            </a:pPr>
            <a:r>
              <a:rPr lang="ru-RU" sz="3400" dirty="0">
                <a:latin typeface="Times New Roman" panose="02020603050405020304" pitchFamily="18" charset="0"/>
                <a:ea typeface="Times New Roman" panose="02020603050405020304" pitchFamily="18" charset="0"/>
              </a:rPr>
              <a:t>К такому выводу пришли логопеды после проведенного исследования в группе детей дошкольного возраста, говорящих на двух языках. Специалистами были замечены дефекты речи у 60% детей. Такие речевые недостатки, по словам логопедов, устраняются сложнее, чем подобные дефекты у дошкольников, не знающих иностранный язык.</a:t>
            </a:r>
          </a:p>
          <a:p>
            <a:pPr marL="0" indent="0" algn="just">
              <a:lnSpc>
                <a:spcPts val="1630"/>
              </a:lnSpc>
              <a:spcBef>
                <a:spcPts val="1560"/>
              </a:spcBef>
              <a:spcAft>
                <a:spcPts val="0"/>
              </a:spcAft>
              <a:buNone/>
            </a:pPr>
            <a:r>
              <a:rPr lang="ru-RU" sz="3400" dirty="0">
                <a:latin typeface="Times New Roman" panose="02020603050405020304" pitchFamily="18" charset="0"/>
                <a:ea typeface="Times New Roman" panose="02020603050405020304" pitchFamily="18" charset="0"/>
              </a:rPr>
              <a:t>Поэтому западные логопеды рекомендуют начинать осваивать «дебри» неродного языка только после 5 лет. До этого возраста знание родного языка </a:t>
            </a:r>
            <a:r>
              <a:rPr lang="ru-RU" sz="3400" spc="-5" dirty="0">
                <a:latin typeface="Times New Roman" panose="02020603050405020304" pitchFamily="18" charset="0"/>
                <a:ea typeface="Times New Roman" panose="02020603050405020304" pitchFamily="18" charset="0"/>
              </a:rPr>
              <a:t>у детей еще не сформировано, и есть шансы, что малыш начнет путать языки.</a:t>
            </a:r>
            <a:endParaRPr lang="ru-RU" sz="3400" dirty="0">
              <a:latin typeface="Times New Roman" panose="02020603050405020304" pitchFamily="18" charset="0"/>
              <a:ea typeface="Times New Roman" panose="02020603050405020304" pitchFamily="18" charset="0"/>
            </a:endParaRPr>
          </a:p>
          <a:p>
            <a:pPr marL="0" marR="3175" indent="0" algn="just">
              <a:lnSpc>
                <a:spcPts val="1610"/>
              </a:lnSpc>
              <a:spcBef>
                <a:spcPts val="1630"/>
              </a:spcBef>
              <a:spcAft>
                <a:spcPts val="0"/>
              </a:spcAft>
              <a:buNone/>
            </a:pPr>
            <a:r>
              <a:rPr lang="ru-RU" sz="3400" dirty="0">
                <a:latin typeface="Times New Roman" panose="02020603050405020304" pitchFamily="18" charset="0"/>
                <a:ea typeface="Times New Roman" panose="02020603050405020304" pitchFamily="18" charset="0"/>
              </a:rPr>
              <a:t>Педагоги и детские психологи уже давно изучают так называемых </a:t>
            </a:r>
            <a:r>
              <a:rPr lang="ru-RU" sz="3400" u="sng" dirty="0" err="1">
                <a:latin typeface="Times New Roman" panose="02020603050405020304" pitchFamily="18" charset="0"/>
                <a:ea typeface="Times New Roman" panose="02020603050405020304" pitchFamily="18" charset="0"/>
              </a:rPr>
              <a:t>билингвов</a:t>
            </a:r>
            <a:r>
              <a:rPr lang="ru-RU" sz="3400" u="sng" dirty="0">
                <a:latin typeface="Times New Roman" panose="02020603050405020304" pitchFamily="18" charset="0"/>
                <a:ea typeface="Times New Roman" panose="02020603050405020304" pitchFamily="18" charset="0"/>
              </a:rPr>
              <a:t> </a:t>
            </a:r>
            <a:r>
              <a:rPr lang="ru-RU" sz="3400" dirty="0">
                <a:latin typeface="Times New Roman" panose="02020603050405020304" pitchFamily="18" charset="0"/>
                <a:ea typeface="Times New Roman" panose="02020603050405020304" pitchFamily="18" charset="0"/>
              </a:rPr>
              <a:t>- детей, с детства говорящих на двух языках. Установлено, что такие дети не чувствуют, где их основной, родной язык.</a:t>
            </a:r>
          </a:p>
          <a:p>
            <a:pPr marL="0" indent="0" algn="just">
              <a:lnSpc>
                <a:spcPts val="1610"/>
              </a:lnSpc>
              <a:spcBef>
                <a:spcPts val="1655"/>
              </a:spcBef>
              <a:spcAft>
                <a:spcPts val="0"/>
              </a:spcAft>
              <a:buNone/>
            </a:pPr>
            <a:r>
              <a:rPr lang="ru-RU" sz="3400" dirty="0">
                <a:latin typeface="Times New Roman" panose="02020603050405020304" pitchFamily="18" charset="0"/>
                <a:ea typeface="Times New Roman" panose="02020603050405020304" pitchFamily="18" charset="0"/>
              </a:rPr>
              <a:t>Эксперты не советуют при общении с ребенком привносить в речь иностранные выражения - малыш может не понять, на каком языке с ним разговаривают. Это повлияет на дальнейшее формирование у него «чувства родного языка», что грозит различного рода лексико-грамматическими ошибками.</a:t>
            </a:r>
          </a:p>
          <a:p>
            <a:pPr marL="0" indent="0">
              <a:spcAft>
                <a:spcPts val="0"/>
              </a:spcAft>
              <a:buNone/>
            </a:pPr>
            <a:endParaRPr lang="ru-R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23298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spcAft>
                <a:spcPts val="0"/>
              </a:spcAft>
            </a:pPr>
            <a:r>
              <a:rPr lang="ru-RU" b="1" i="1" dirty="0">
                <a:latin typeface="Times New Roman" panose="02020603050405020304" pitchFamily="18" charset="0"/>
                <a:ea typeface="Times New Roman" panose="02020603050405020304" pitchFamily="18" charset="0"/>
              </a:rPr>
              <a:t>Зачем нужен логопед?</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a:xfrm>
            <a:off x="628650" y="1360449"/>
            <a:ext cx="7886700" cy="4816514"/>
          </a:xfrm>
        </p:spPr>
        <p:txBody>
          <a:bodyPr>
            <a:normAutofit fontScale="47500" lnSpcReduction="20000"/>
          </a:bodyPr>
          <a:lstStyle/>
          <a:p>
            <a:pPr marL="0" indent="0" algn="just">
              <a:spcAft>
                <a:spcPts val="0"/>
              </a:spcAft>
              <a:buNone/>
            </a:pPr>
            <a:r>
              <a:rPr lang="ru-RU" dirty="0">
                <a:latin typeface="Times New Roman" panose="02020603050405020304" pitchFamily="18" charset="0"/>
                <a:ea typeface="Times New Roman" panose="02020603050405020304" pitchFamily="18" charset="0"/>
              </a:rPr>
              <a:t> И в самом деле, кто же такие логопеды и самое главное, чем они занимаются? Очень многие считают, что логопеды – это те, кто «учит правильно говорить букву Р». Конечно, частично эти люди правы, но это далеко не всё, чем занимается логопед</a:t>
            </a:r>
            <a:r>
              <a:rPr lang="ru-RU" dirty="0" smtClean="0">
                <a:latin typeface="Times New Roman" panose="02020603050405020304" pitchFamily="18" charset="0"/>
                <a:ea typeface="Times New Roman" panose="02020603050405020304" pitchFamily="18" charset="0"/>
              </a:rPr>
              <a:t>.</a:t>
            </a:r>
            <a:r>
              <a:rPr lang="ru-RU" sz="2400" dirty="0" smtClean="0">
                <a:latin typeface="Times New Roman" panose="02020603050405020304" pitchFamily="18" charset="0"/>
                <a:ea typeface="Times New Roman" panose="02020603050405020304" pitchFamily="18" charset="0"/>
              </a:rPr>
              <a:t> </a:t>
            </a:r>
          </a:p>
          <a:p>
            <a:pPr marL="0" indent="0" algn="just">
              <a:spcAft>
                <a:spcPts val="0"/>
              </a:spcAft>
              <a:buNone/>
            </a:pPr>
            <a:r>
              <a:rPr lang="ru-RU"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Да, мы учим правильно произносить звуки (и не только Р), но вместе с этим мы развиваем связную речь, мелкую моторику, учим правильно обобщать предметы, различать на слух разные </a:t>
            </a:r>
            <a:r>
              <a:rPr lang="ru-RU" dirty="0" smtClean="0">
                <a:latin typeface="Times New Roman" panose="02020603050405020304" pitchFamily="18" charset="0"/>
                <a:ea typeface="Times New Roman" panose="02020603050405020304" pitchFamily="18" charset="0"/>
              </a:rPr>
              <a:t>звуки…</a:t>
            </a:r>
            <a:r>
              <a:rPr lang="ru-RU" sz="2400" dirty="0" smtClean="0">
                <a:latin typeface="Times New Roman" panose="02020603050405020304" pitchFamily="18" charset="0"/>
                <a:ea typeface="Times New Roman" panose="02020603050405020304" pitchFamily="18" charset="0"/>
              </a:rPr>
              <a:t> </a:t>
            </a:r>
          </a:p>
          <a:p>
            <a:pPr marL="0" indent="0" algn="just">
              <a:spcAft>
                <a:spcPts val="0"/>
              </a:spcAft>
              <a:buNone/>
            </a:pPr>
            <a:r>
              <a:rPr lang="ru-RU" dirty="0" smtClean="0">
                <a:latin typeface="Times New Roman" panose="02020603050405020304" pitchFamily="18" charset="0"/>
                <a:ea typeface="Times New Roman" panose="02020603050405020304" pitchFamily="18" charset="0"/>
              </a:rPr>
              <a:t>Возможно</a:t>
            </a:r>
            <a:r>
              <a:rPr lang="ru-RU" dirty="0">
                <a:latin typeface="Times New Roman" panose="02020603050405020304" pitchFamily="18" charset="0"/>
                <a:ea typeface="Times New Roman" panose="02020603050405020304" pitchFamily="18" charset="0"/>
              </a:rPr>
              <a:t>, вы спросите: а зачем это надо? Но ведь каждая мамочка и каждый папочка хочет, чтобы его ребёнок был самым лучшим и, конечно же, хорошо учился в школе. И если логопед вовремя не преодолеет все трудности, возникшие в детском саду, эти трудности будут преследовать ребёнка и в школе.</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a:t>
            </a:r>
            <a:r>
              <a:rPr lang="ru-RU" dirty="0" smtClean="0">
                <a:latin typeface="Times New Roman" panose="02020603050405020304" pitchFamily="18" charset="0"/>
                <a:ea typeface="Times New Roman" panose="02020603050405020304" pitchFamily="18" charset="0"/>
              </a:rPr>
              <a:t>Не </a:t>
            </a:r>
            <a:r>
              <a:rPr lang="ru-RU" dirty="0">
                <a:latin typeface="Times New Roman" panose="02020603050405020304" pitchFamily="18" charset="0"/>
                <a:ea typeface="Times New Roman" panose="02020603050405020304" pitchFamily="18" charset="0"/>
              </a:rPr>
              <a:t>умеет красиво и правильно рассказывать – трудно будет учить историю, географию, словом все те науки, которые требуют пересказа.</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Не умеет различать на слух звуки – возникнут трудности с русским языком, будет путать буквы на письме, сложно будет научиться читать.</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Не развиты пальчики – трудно будет вообще научиться писать.</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Не умеет обобщать – возникнут проблемы с мышлением, а значит и с математикой.</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a:t>
            </a:r>
            <a:r>
              <a:rPr lang="ru-RU" dirty="0" smtClean="0">
                <a:latin typeface="Times New Roman" panose="02020603050405020304" pitchFamily="18" charset="0"/>
                <a:ea typeface="Times New Roman" panose="02020603050405020304" pitchFamily="18" charset="0"/>
              </a:rPr>
              <a:t>И</a:t>
            </a:r>
            <a:r>
              <a:rPr lang="ru-RU" dirty="0">
                <a:latin typeface="Times New Roman" panose="02020603050405020304" pitchFamily="18" charset="0"/>
                <a:ea typeface="Times New Roman" panose="02020603050405020304" pitchFamily="18" charset="0"/>
              </a:rPr>
              <a:t>, конечно, если ребёнок не будет выговаривать все звуки нашего родного языка, у него неизбежно возникнут проблемы в общении, возникнут комплексы, которые помешают ему в полной мере раскрыть свои природные способности и интеллектуальные возможности.</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a:t>
            </a:r>
            <a:r>
              <a:rPr lang="ru-RU"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Таким образом, задача логопеда – помочь ребёнку вовремя преодолеть все возникающие трудности.</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a:t>
            </a:r>
            <a:r>
              <a:rPr lang="ru-RU"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 напоследок, маленькая шутливая иллюстрация:</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a:t>
            </a:r>
            <a:r>
              <a:rPr lang="ru-RU" i="1" dirty="0" smtClean="0">
                <a:latin typeface="Times New Roman" panose="02020603050405020304" pitchFamily="18" charset="0"/>
                <a:ea typeface="Times New Roman" panose="02020603050405020304" pitchFamily="18" charset="0"/>
              </a:rPr>
              <a:t>У </a:t>
            </a:r>
            <a:r>
              <a:rPr lang="ru-RU" i="1" dirty="0" err="1">
                <a:latin typeface="Times New Roman" panose="02020603050405020304" pitchFamily="18" charset="0"/>
                <a:ea typeface="Times New Roman" panose="02020603050405020304" pitchFamily="18" charset="0"/>
              </a:rPr>
              <a:t>Олесика</a:t>
            </a:r>
            <a:r>
              <a:rPr lang="ru-RU" i="1" dirty="0">
                <a:latin typeface="Times New Roman" panose="02020603050405020304" pitchFamily="18" charset="0"/>
                <a:ea typeface="Times New Roman" panose="02020603050405020304" pitchFamily="18" charset="0"/>
              </a:rPr>
              <a:t> всегда с буквой «ЭР» была беда</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i="1" dirty="0">
                <a:latin typeface="Times New Roman" panose="02020603050405020304" pitchFamily="18" charset="0"/>
                <a:ea typeface="Times New Roman" panose="02020603050405020304" pitchFamily="18" charset="0"/>
              </a:rPr>
              <a:t>Скажет «РАК» – выходит «ЛАК», вместо «РОЖЬ» – выходит «ЛОЖЬ».</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a:t>
            </a:r>
            <a:r>
              <a:rPr lang="ru-RU"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Так вот, чтобы у вашего ребёнка не было такой беды или любой другой, связанной с речью и нужен логопед. Мы обязательно вам поможем! И помните, что детство – это этап подготовки к будущей жизни.</a:t>
            </a:r>
            <a:endParaRPr lang="ru-RU" dirty="0"/>
          </a:p>
        </p:txBody>
      </p:sp>
    </p:spTree>
    <p:extLst>
      <p:ext uri="{BB962C8B-B14F-4D97-AF65-F5344CB8AC3E}">
        <p14:creationId xmlns:p14="http://schemas.microsoft.com/office/powerpoint/2010/main" val="2949529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spcAft>
                <a:spcPts val="0"/>
              </a:spcAft>
            </a:pPr>
            <a:r>
              <a:rPr lang="ru-RU" b="1" i="1" dirty="0">
                <a:latin typeface="Times New Roman" panose="02020603050405020304" pitchFamily="18" charset="0"/>
                <a:ea typeface="Times New Roman" panose="02020603050405020304" pitchFamily="18" charset="0"/>
              </a:rPr>
              <a:t>Как научить ребенка слушать?</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a:xfrm>
            <a:off x="628650" y="1126273"/>
            <a:ext cx="7886700" cy="5050690"/>
          </a:xfrm>
        </p:spPr>
        <p:txBody>
          <a:bodyPr>
            <a:normAutofit fontScale="47500" lnSpcReduction="20000"/>
          </a:bodyPr>
          <a:lstStyle/>
          <a:p>
            <a:pPr marL="0" indent="0" algn="just">
              <a:spcAft>
                <a:spcPts val="0"/>
              </a:spcAft>
              <a:buNone/>
            </a:pPr>
            <a:r>
              <a:rPr lang="ru-RU" dirty="0">
                <a:latin typeface="Times New Roman" panose="02020603050405020304" pitchFamily="18" charset="0"/>
                <a:ea typeface="Times New Roman" panose="02020603050405020304" pitchFamily="18" charset="0"/>
              </a:rPr>
              <a:t>Есть единственный способ научить ребенка слушать (воспринимать информацию на слух), научить тому, чем он будет занят по крайней мере еще 10 лет в школе: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b="1" i="1" dirty="0">
                <a:latin typeface="Times New Roman" panose="02020603050405020304" pitchFamily="18" charset="0"/>
                <a:ea typeface="Times New Roman" panose="02020603050405020304" pitchFamily="18" charset="0"/>
              </a:rPr>
              <a:t>      ребенку дошкольного возраста нужно много читать (но не комиксы с минимумом текста).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Желательно покупать детям хорошо иллюстрированные книги известных детских классиков, которые знакомы нам с собственного детства (например, сказки Андерсена).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При покупке обязательно просмотрите текст и картинки. Иногда текст настолько безбожно урезают или искажают, что от любимой сказки остается только общий сюжет. Картинки же должны быть реалистичными, чтобы ребенок без труда узнал персонажей, а не ломал голову над тем, кого же нарисовал художник - зайца, мышонка или котенка.</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Другой способ (более легкий для родителей, но не отменяющий родительского чтения) - </a:t>
            </a:r>
            <a:r>
              <a:rPr lang="ru-RU" b="1" i="1" dirty="0">
                <a:latin typeface="Times New Roman" panose="02020603050405020304" pitchFamily="18" charset="0"/>
                <a:ea typeface="Times New Roman" panose="02020603050405020304" pitchFamily="18" charset="0"/>
              </a:rPr>
              <a:t>аудиокассеты</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Важно обращать внимание на то, что именно озвучено. Желательно, чтобы в детской домашней коллекции преобладала классика. Не менее важно, какие именно актеры и в какой студии озвучивали текст.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Лучшими были и пока остаются записи с грампластинок и </a:t>
            </a:r>
            <a:r>
              <a:rPr lang="ru-RU" dirty="0" err="1">
                <a:latin typeface="Times New Roman" panose="02020603050405020304" pitchFamily="18" charset="0"/>
                <a:ea typeface="Times New Roman" panose="02020603050405020304" pitchFamily="18" charset="0"/>
              </a:rPr>
              <a:t>радиоспектаклей</a:t>
            </a:r>
            <a:r>
              <a:rPr lang="ru-RU" dirty="0">
                <a:latin typeface="Times New Roman" panose="02020603050405020304" pitchFamily="18" charset="0"/>
                <a:ea typeface="Times New Roman" panose="02020603050405020304" pitchFamily="18" charset="0"/>
              </a:rPr>
              <a:t>, сделанных еще в советские времена. Трудно себе представить, чтобы сейчас в таком малоприбыльном предприятии, как 40 минутная детская </a:t>
            </a:r>
            <a:r>
              <a:rPr lang="ru-RU" dirty="0" err="1">
                <a:latin typeface="Times New Roman" panose="02020603050405020304" pitchFamily="18" charset="0"/>
                <a:ea typeface="Times New Roman" panose="02020603050405020304" pitchFamily="18" charset="0"/>
              </a:rPr>
              <a:t>аудиопьеса</a:t>
            </a:r>
            <a:r>
              <a:rPr lang="ru-RU" dirty="0">
                <a:latin typeface="Times New Roman" panose="02020603050405020304" pitchFamily="18" charset="0"/>
                <a:ea typeface="Times New Roman" panose="02020603050405020304" pitchFamily="18" charset="0"/>
              </a:rPr>
              <a:t> удалось задействовать сразу несколько лучших отечественных актеров (а, например, только в сказке Андерсена "Новое платье короля" </a:t>
            </a:r>
            <a:r>
              <a:rPr lang="ru-RU" dirty="0" err="1">
                <a:latin typeface="Times New Roman" panose="02020603050405020304" pitchFamily="18" charset="0"/>
                <a:ea typeface="Times New Roman" panose="02020603050405020304" pitchFamily="18" charset="0"/>
              </a:rPr>
              <a:t>Апрелевского</a:t>
            </a:r>
            <a:r>
              <a:rPr lang="ru-RU" dirty="0">
                <a:latin typeface="Times New Roman" panose="02020603050405020304" pitchFamily="18" charset="0"/>
                <a:ea typeface="Times New Roman" panose="02020603050405020304" pitchFamily="18" charset="0"/>
              </a:rPr>
              <a:t> завода грампластинок их пятеро: </a:t>
            </a:r>
            <a:r>
              <a:rPr lang="ru-RU" dirty="0" err="1">
                <a:latin typeface="Times New Roman" panose="02020603050405020304" pitchFamily="18" charset="0"/>
                <a:ea typeface="Times New Roman" panose="02020603050405020304" pitchFamily="18" charset="0"/>
              </a:rPr>
              <a:t>Н.Литвинов</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Р.Плятт</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Е.Вестник</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О.Табаков</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Г.Вицин</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Так же точно теперь относятся к аудиозаписям - как к устаревшему по сравнению с видеокассетами носителю. Но психологи и логопеды замечают, что много видео вредно для детей, в особенности для детей с низкой способностью сосредоточения, слабым вниманием, для возбудимых и агрессивных детей. Попытки создания телешкол, образовательных программ на телевидении показали, что эти программы </a:t>
            </a:r>
            <a:r>
              <a:rPr lang="ru-RU" dirty="0" err="1">
                <a:latin typeface="Times New Roman" panose="02020603050405020304" pitchFamily="18" charset="0"/>
                <a:ea typeface="Times New Roman" panose="02020603050405020304" pitchFamily="18" charset="0"/>
              </a:rPr>
              <a:t>малорезультативны</a:t>
            </a:r>
            <a:r>
              <a:rPr lang="ru-RU" dirty="0">
                <a:latin typeface="Times New Roman" panose="02020603050405020304" pitchFamily="18" charset="0"/>
                <a:ea typeface="Times New Roman" panose="02020603050405020304" pitchFamily="18" charset="0"/>
              </a:rPr>
              <a:t>. В основном процесс обучения осуществляется классическими древними методами. </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Если ребенку тяжело слушать, он быстро устает и отвлекается, для начала лучше брать записи, где текст перемежается музыкой, песнями, чтобы малыш мог отдохнуть, подвигаться. </a:t>
            </a:r>
            <a:endParaRPr lang="ru-RU" sz="24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53726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marL="91440" algn="ctr">
              <a:spcBef>
                <a:spcPts val="5425"/>
              </a:spcBef>
              <a:spcAft>
                <a:spcPts val="0"/>
              </a:spcAft>
            </a:pPr>
            <a:r>
              <a:rPr lang="ru-RU" sz="2800" b="1" i="1" dirty="0">
                <a:latin typeface="Times New Roman" panose="02020603050405020304" pitchFamily="18" charset="0"/>
                <a:ea typeface="Times New Roman" panose="02020603050405020304" pitchFamily="18" charset="0"/>
              </a:rPr>
              <a:t>Как развить мелкую мускулатуру руки</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ru-RU" sz="2800" b="1" i="1" dirty="0">
                <a:latin typeface="Times New Roman" panose="02020603050405020304" pitchFamily="18" charset="0"/>
                <a:ea typeface="Times New Roman" panose="02020603050405020304" pitchFamily="18" charset="0"/>
              </a:rPr>
              <a:t>ребенка</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endParaRPr lang="ru-RU" sz="2800" dirty="0"/>
          </a:p>
        </p:txBody>
      </p:sp>
      <p:sp>
        <p:nvSpPr>
          <p:cNvPr id="3" name="Объект 2"/>
          <p:cNvSpPr>
            <a:spLocks noGrp="1"/>
          </p:cNvSpPr>
          <p:nvPr>
            <p:ph idx="1"/>
          </p:nvPr>
        </p:nvSpPr>
        <p:spPr>
          <a:xfrm>
            <a:off x="628650" y="1401879"/>
            <a:ext cx="7886700" cy="4351338"/>
          </a:xfrm>
        </p:spPr>
        <p:txBody>
          <a:bodyPr>
            <a:normAutofit fontScale="25000" lnSpcReduction="20000"/>
          </a:bodyPr>
          <a:lstStyle/>
          <a:p>
            <a:pPr>
              <a:spcBef>
                <a:spcPts val="1535"/>
              </a:spcBef>
              <a:tabLst>
                <a:tab pos="97790" algn="l"/>
              </a:tabLst>
            </a:pPr>
            <a:r>
              <a:rPr lang="ru-RU" sz="4800" spc="-5" dirty="0">
                <a:latin typeface="Times New Roman" panose="02020603050405020304" pitchFamily="18" charset="0"/>
                <a:ea typeface="Times New Roman" panose="02020603050405020304" pitchFamily="18" charset="0"/>
              </a:rPr>
              <a:t>Разминать пальцами тесто, глину, пластилин.</a:t>
            </a:r>
            <a:endParaRPr lang="ru-RU" sz="4800" dirty="0">
              <a:latin typeface="Times New Roman" panose="02020603050405020304" pitchFamily="18" charset="0"/>
              <a:ea typeface="Times New Roman" panose="02020603050405020304" pitchFamily="18" charset="0"/>
            </a:endParaRPr>
          </a:p>
          <a:p>
            <a:pPr>
              <a:spcBef>
                <a:spcPts val="1630"/>
              </a:spcBef>
              <a:tabLst>
                <a:tab pos="97790" algn="l"/>
              </a:tabLst>
            </a:pPr>
            <a:r>
              <a:rPr lang="ru-RU" sz="4800" dirty="0">
                <a:latin typeface="Times New Roman" panose="02020603050405020304" pitchFamily="18" charset="0"/>
                <a:ea typeface="Times New Roman" panose="02020603050405020304" pitchFamily="18" charset="0"/>
              </a:rPr>
              <a:t>Катать по очереди каждым пальцем мелкие бусинки, камешки, шарики.</a:t>
            </a:r>
          </a:p>
          <a:p>
            <a:pPr>
              <a:lnSpc>
                <a:spcPts val="3240"/>
              </a:lnSpc>
              <a:spcBef>
                <a:spcPts val="240"/>
              </a:spcBef>
              <a:tabLst>
                <a:tab pos="97790" algn="l"/>
              </a:tabLst>
            </a:pPr>
            <a:r>
              <a:rPr lang="ru-RU" sz="4800" dirty="0">
                <a:latin typeface="Times New Roman" panose="02020603050405020304" pitchFamily="18" charset="0"/>
                <a:ea typeface="Times New Roman" panose="02020603050405020304" pitchFamily="18" charset="0"/>
              </a:rPr>
              <a:t>Хлопать в ладоши тихо, громко, в разном темпе.</a:t>
            </a:r>
          </a:p>
          <a:p>
            <a:pPr>
              <a:lnSpc>
                <a:spcPts val="3240"/>
              </a:lnSpc>
              <a:spcBef>
                <a:spcPts val="50"/>
              </a:spcBef>
              <a:tabLst>
                <a:tab pos="97790" algn="l"/>
              </a:tabLst>
            </a:pPr>
            <a:r>
              <a:rPr lang="ru-RU" sz="4800" spc="-5" dirty="0">
                <a:latin typeface="Times New Roman" panose="02020603050405020304" pitchFamily="18" charset="0"/>
                <a:ea typeface="Times New Roman" panose="02020603050405020304" pitchFamily="18" charset="0"/>
              </a:rPr>
              <a:t>Нанизывать бусинки, пуговки на нитки.</a:t>
            </a:r>
            <a:endParaRPr lang="ru-RU" sz="4800" dirty="0">
              <a:latin typeface="Times New Roman" panose="02020603050405020304" pitchFamily="18" charset="0"/>
              <a:ea typeface="Times New Roman" panose="02020603050405020304" pitchFamily="18" charset="0"/>
            </a:endParaRPr>
          </a:p>
          <a:p>
            <a:pPr>
              <a:lnSpc>
                <a:spcPts val="3240"/>
              </a:lnSpc>
              <a:tabLst>
                <a:tab pos="97790" algn="l"/>
              </a:tabLst>
            </a:pPr>
            <a:r>
              <a:rPr lang="ru-RU" sz="4800" dirty="0">
                <a:latin typeface="Times New Roman" panose="02020603050405020304" pitchFamily="18" charset="0"/>
                <a:ea typeface="Times New Roman" panose="02020603050405020304" pitchFamily="18" charset="0"/>
              </a:rPr>
              <a:t>Завязывать узлы на толстой и тонкой веревках и шнурках.</a:t>
            </a:r>
          </a:p>
          <a:p>
            <a:pPr>
              <a:spcBef>
                <a:spcPts val="1250"/>
              </a:spcBef>
              <a:tabLst>
                <a:tab pos="97790" algn="l"/>
              </a:tabLst>
            </a:pPr>
            <a:r>
              <a:rPr lang="ru-RU" sz="4800" spc="-5" dirty="0">
                <a:latin typeface="Times New Roman" panose="02020603050405020304" pitchFamily="18" charset="0"/>
                <a:ea typeface="Times New Roman" panose="02020603050405020304" pitchFamily="18" charset="0"/>
              </a:rPr>
              <a:t>Заводить будильник, игрушки ключиком.</a:t>
            </a:r>
            <a:endParaRPr lang="ru-RU" sz="4800" dirty="0">
              <a:latin typeface="Times New Roman" panose="02020603050405020304" pitchFamily="18" charset="0"/>
              <a:ea typeface="Times New Roman" panose="02020603050405020304" pitchFamily="18" charset="0"/>
            </a:endParaRPr>
          </a:p>
          <a:p>
            <a:pPr>
              <a:spcBef>
                <a:spcPts val="1655"/>
              </a:spcBef>
              <a:tabLst>
                <a:tab pos="97790" algn="l"/>
              </a:tabLst>
            </a:pPr>
            <a:r>
              <a:rPr lang="ru-RU" sz="4800" spc="-5" dirty="0">
                <a:latin typeface="Times New Roman" panose="02020603050405020304" pitchFamily="18" charset="0"/>
                <a:ea typeface="Times New Roman" panose="02020603050405020304" pitchFamily="18" charset="0"/>
              </a:rPr>
              <a:t>Штриховать, рисовать, раскрашивать карандашом, мелом, красками, </a:t>
            </a:r>
            <a:r>
              <a:rPr lang="ru-RU" sz="4800" spc="-5" dirty="0" smtClean="0">
                <a:latin typeface="Times New Roman" panose="02020603050405020304" pitchFamily="18" charset="0"/>
                <a:ea typeface="Times New Roman" panose="02020603050405020304" pitchFamily="18" charset="0"/>
              </a:rPr>
              <a:t>ручкой</a:t>
            </a:r>
            <a:r>
              <a:rPr lang="ru-RU" sz="4800" dirty="0" smtClean="0">
                <a:latin typeface="Times New Roman" panose="02020603050405020304" pitchFamily="18" charset="0"/>
                <a:ea typeface="Times New Roman" panose="02020603050405020304" pitchFamily="18" charset="0"/>
              </a:rPr>
              <a:t> </a:t>
            </a:r>
            <a:r>
              <a:rPr lang="ru-RU" sz="4800" spc="-35" dirty="0" smtClean="0">
                <a:latin typeface="Times New Roman" panose="02020603050405020304" pitchFamily="18" charset="0"/>
                <a:ea typeface="Times New Roman" panose="02020603050405020304" pitchFamily="18" charset="0"/>
              </a:rPr>
              <a:t>и </a:t>
            </a:r>
            <a:r>
              <a:rPr lang="ru-RU" sz="4800" spc="-35" dirty="0">
                <a:latin typeface="Times New Roman" panose="02020603050405020304" pitchFamily="18" charset="0"/>
                <a:ea typeface="Times New Roman" panose="02020603050405020304" pitchFamily="18" charset="0"/>
              </a:rPr>
              <a:t>т.д.</a:t>
            </a:r>
            <a:endParaRPr lang="ru-RU" sz="4800" dirty="0">
              <a:latin typeface="Times New Roman" panose="02020603050405020304" pitchFamily="18" charset="0"/>
              <a:ea typeface="Times New Roman" panose="02020603050405020304" pitchFamily="18" charset="0"/>
            </a:endParaRPr>
          </a:p>
          <a:p>
            <a:pPr>
              <a:lnSpc>
                <a:spcPts val="3215"/>
              </a:lnSpc>
              <a:tabLst>
                <a:tab pos="97790" algn="l"/>
              </a:tabLst>
            </a:pPr>
            <a:r>
              <a:rPr lang="ru-RU" sz="4800" spc="-5" dirty="0">
                <a:latin typeface="Times New Roman" panose="02020603050405020304" pitchFamily="18" charset="0"/>
                <a:ea typeface="Times New Roman" panose="02020603050405020304" pitchFamily="18" charset="0"/>
              </a:rPr>
              <a:t>Резать ножницами.</a:t>
            </a:r>
            <a:endParaRPr lang="ru-RU" sz="4800" dirty="0">
              <a:latin typeface="Times New Roman" panose="02020603050405020304" pitchFamily="18" charset="0"/>
              <a:ea typeface="Times New Roman" panose="02020603050405020304" pitchFamily="18" charset="0"/>
            </a:endParaRPr>
          </a:p>
          <a:p>
            <a:pPr>
              <a:lnSpc>
                <a:spcPts val="3215"/>
              </a:lnSpc>
              <a:spcBef>
                <a:spcPts val="25"/>
              </a:spcBef>
              <a:tabLst>
                <a:tab pos="97790" algn="l"/>
              </a:tabLst>
            </a:pPr>
            <a:r>
              <a:rPr lang="ru-RU" sz="4800" dirty="0">
                <a:latin typeface="Times New Roman" panose="02020603050405020304" pitchFamily="18" charset="0"/>
                <a:ea typeface="Times New Roman" panose="02020603050405020304" pitchFamily="18" charset="0"/>
              </a:rPr>
              <a:t>Конструировать из бумаги (оригами), шить, вышивать, </a:t>
            </a:r>
            <a:r>
              <a:rPr lang="ru-RU" sz="4800" dirty="0" smtClean="0">
                <a:latin typeface="Times New Roman" panose="02020603050405020304" pitchFamily="18" charset="0"/>
                <a:ea typeface="Times New Roman" panose="02020603050405020304" pitchFamily="18" charset="0"/>
              </a:rPr>
              <a:t>вязать.</a:t>
            </a:r>
          </a:p>
          <a:p>
            <a:pPr>
              <a:lnSpc>
                <a:spcPts val="3215"/>
              </a:lnSpc>
              <a:spcBef>
                <a:spcPts val="25"/>
              </a:spcBef>
              <a:tabLst>
                <a:tab pos="97790" algn="l"/>
              </a:tabLst>
            </a:pPr>
            <a:r>
              <a:rPr lang="ru-RU" sz="4800" spc="-5" dirty="0" smtClean="0">
                <a:latin typeface="Times New Roman" panose="02020603050405020304" pitchFamily="18" charset="0"/>
                <a:ea typeface="Times New Roman" panose="02020603050405020304" pitchFamily="18" charset="0"/>
              </a:rPr>
              <a:t>Делать </a:t>
            </a:r>
            <a:r>
              <a:rPr lang="ru-RU" sz="4800" spc="-5" dirty="0">
                <a:latin typeface="Times New Roman" panose="02020603050405020304" pitchFamily="18" charset="0"/>
                <a:ea typeface="Times New Roman" panose="02020603050405020304" pitchFamily="18" charset="0"/>
              </a:rPr>
              <a:t>пальчиковую гимнастику.</a:t>
            </a:r>
            <a:endParaRPr lang="ru-RU" sz="4800" dirty="0">
              <a:latin typeface="Times New Roman" panose="02020603050405020304" pitchFamily="18" charset="0"/>
              <a:ea typeface="Times New Roman" panose="02020603050405020304" pitchFamily="18" charset="0"/>
            </a:endParaRPr>
          </a:p>
          <a:p>
            <a:pPr>
              <a:spcBef>
                <a:spcPts val="1345"/>
              </a:spcBef>
              <a:tabLst>
                <a:tab pos="97790" algn="l"/>
              </a:tabLst>
            </a:pPr>
            <a:r>
              <a:rPr lang="ru-RU" sz="4800" dirty="0">
                <a:latin typeface="Times New Roman" panose="02020603050405020304" pitchFamily="18" charset="0"/>
                <a:ea typeface="Times New Roman" panose="02020603050405020304" pitchFamily="18" charset="0"/>
              </a:rPr>
              <a:t>Рисовать узоры по клеточкам в </a:t>
            </a:r>
            <a:r>
              <a:rPr lang="ru-RU" sz="4800" dirty="0" smtClean="0">
                <a:latin typeface="Times New Roman" panose="02020603050405020304" pitchFamily="18" charset="0"/>
                <a:ea typeface="Times New Roman" panose="02020603050405020304" pitchFamily="18" charset="0"/>
              </a:rPr>
              <a:t>тетради.</a:t>
            </a:r>
          </a:p>
          <a:p>
            <a:pPr>
              <a:spcBef>
                <a:spcPts val="1345"/>
              </a:spcBef>
              <a:tabLst>
                <a:tab pos="97790" algn="l"/>
              </a:tabLst>
            </a:pPr>
            <a:r>
              <a:rPr lang="ru-RU" sz="4800" spc="-5" dirty="0" smtClean="0">
                <a:latin typeface="Times New Roman" panose="02020603050405020304" pitchFamily="18" charset="0"/>
                <a:ea typeface="Times New Roman" panose="02020603050405020304" pitchFamily="18" charset="0"/>
              </a:rPr>
              <a:t>Заниматься </a:t>
            </a:r>
            <a:r>
              <a:rPr lang="ru-RU" sz="4800" spc="-5" dirty="0">
                <a:latin typeface="Times New Roman" panose="02020603050405020304" pitchFamily="18" charset="0"/>
                <a:ea typeface="Times New Roman" panose="02020603050405020304" pitchFamily="18" charset="0"/>
              </a:rPr>
              <a:t>на домашнем стадионе и снарядах, где требуется захват </a:t>
            </a:r>
            <a:r>
              <a:rPr lang="ru-RU" sz="4800" dirty="0">
                <a:latin typeface="Times New Roman" panose="02020603050405020304" pitchFamily="18" charset="0"/>
                <a:ea typeface="Times New Roman" panose="02020603050405020304" pitchFamily="18" charset="0"/>
              </a:rPr>
              <a:t>пальцами </a:t>
            </a:r>
            <a:r>
              <a:rPr lang="ru-RU" sz="2400" dirty="0">
                <a:latin typeface="Times New Roman" panose="02020603050405020304" pitchFamily="18" charset="0"/>
                <a:ea typeface="Times New Roman" panose="02020603050405020304" pitchFamily="18" charset="0"/>
              </a:rPr>
              <a:t> </a:t>
            </a:r>
          </a:p>
          <a:p>
            <a:pPr marL="0" indent="0">
              <a:spcAft>
                <a:spcPts val="0"/>
              </a:spcAft>
              <a:buNone/>
            </a:pPr>
            <a:r>
              <a:rPr lang="ru-RU" sz="2400" dirty="0">
                <a:latin typeface="Times New Roman" panose="02020603050405020304" pitchFamily="18" charset="0"/>
                <a:ea typeface="Times New Roman" panose="02020603050405020304" pitchFamily="18" charset="0"/>
              </a:rPr>
              <a:t> </a:t>
            </a:r>
          </a:p>
          <a:p>
            <a:pPr marL="0" indent="0">
              <a:buNone/>
            </a:pPr>
            <a:endParaRPr lang="ru-RU" dirty="0"/>
          </a:p>
        </p:txBody>
      </p:sp>
    </p:spTree>
    <p:extLst>
      <p:ext uri="{BB962C8B-B14F-4D97-AF65-F5344CB8AC3E}">
        <p14:creationId xmlns:p14="http://schemas.microsoft.com/office/powerpoint/2010/main" val="2870622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latin typeface="Times New Roman" panose="02020603050405020304" pitchFamily="18" charset="0"/>
                <a:ea typeface="Times New Roman" panose="02020603050405020304" pitchFamily="18" charset="0"/>
              </a:rPr>
              <a:t>           </a:t>
            </a:r>
            <a:r>
              <a:rPr lang="ru-RU" b="1" i="1" dirty="0" err="1" smtClean="0">
                <a:latin typeface="Times New Roman" panose="02020603050405020304" pitchFamily="18" charset="0"/>
                <a:ea typeface="Times New Roman" panose="02020603050405020304" pitchFamily="18" charset="0"/>
              </a:rPr>
              <a:t>Леворукий</a:t>
            </a:r>
            <a:r>
              <a:rPr lang="ru-RU" b="1" i="1" dirty="0" smtClean="0">
                <a:latin typeface="Times New Roman" panose="02020603050405020304" pitchFamily="18" charset="0"/>
                <a:ea typeface="Times New Roman" panose="02020603050405020304" pitchFamily="18" charset="0"/>
              </a:rPr>
              <a:t> </a:t>
            </a:r>
            <a:r>
              <a:rPr lang="ru-RU" b="1" i="1" dirty="0">
                <a:latin typeface="Times New Roman" panose="02020603050405020304" pitchFamily="18" charset="0"/>
                <a:ea typeface="Times New Roman" panose="02020603050405020304" pitchFamily="18" charset="0"/>
              </a:rPr>
              <a:t>ребенок</a:t>
            </a:r>
            <a:endParaRPr lang="ru-RU" dirty="0"/>
          </a:p>
        </p:txBody>
      </p:sp>
      <p:sp>
        <p:nvSpPr>
          <p:cNvPr id="3" name="Объект 2"/>
          <p:cNvSpPr>
            <a:spLocks noGrp="1"/>
          </p:cNvSpPr>
          <p:nvPr>
            <p:ph idx="1"/>
          </p:nvPr>
        </p:nvSpPr>
        <p:spPr>
          <a:xfrm>
            <a:off x="628650" y="1483112"/>
            <a:ext cx="7886700" cy="4693851"/>
          </a:xfrm>
        </p:spPr>
        <p:txBody>
          <a:bodyPr>
            <a:normAutofit fontScale="47500" lnSpcReduction="20000"/>
          </a:bodyPr>
          <a:lstStyle/>
          <a:p>
            <a:pPr algn="just">
              <a:spcAft>
                <a:spcPts val="0"/>
              </a:spcAft>
            </a:pPr>
            <a:r>
              <a:rPr lang="ru-RU" dirty="0">
                <a:latin typeface="Times New Roman" panose="02020603050405020304" pitchFamily="18" charset="0"/>
                <a:ea typeface="Times New Roman" panose="02020603050405020304" pitchFamily="18" charset="0"/>
              </a:rPr>
              <a:t>Леворукость - это предпочтительное использование левой руки для осуществления различных действий. Установлено, что леворукость в десять-двенадцать раз чаще встречается в семьях, в которой левшой является хотя бы один из родителей, т.е. носит </a:t>
            </a:r>
            <a:r>
              <a:rPr lang="ru-RU" b="1" i="1" dirty="0">
                <a:latin typeface="Times New Roman" panose="02020603050405020304" pitchFamily="18" charset="0"/>
                <a:ea typeface="Times New Roman" panose="02020603050405020304" pitchFamily="18" charset="0"/>
              </a:rPr>
              <a:t>унаследованный </a:t>
            </a:r>
            <a:r>
              <a:rPr lang="ru-RU" dirty="0">
                <a:latin typeface="Times New Roman" panose="02020603050405020304" pitchFamily="18" charset="0"/>
                <a:ea typeface="Times New Roman" panose="02020603050405020304" pitchFamily="18" charset="0"/>
              </a:rPr>
              <a:t>характер.</a:t>
            </a:r>
            <a:r>
              <a:rPr lang="ru-RU" b="1" i="1"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Кроме </a:t>
            </a:r>
            <a:r>
              <a:rPr lang="ru-RU" b="1" i="1" dirty="0">
                <a:latin typeface="Times New Roman" panose="02020603050405020304" pitchFamily="18" charset="0"/>
                <a:ea typeface="Times New Roman" panose="02020603050405020304" pitchFamily="18" charset="0"/>
              </a:rPr>
              <a:t>явной</a:t>
            </a:r>
            <a:r>
              <a:rPr lang="ru-RU" dirty="0">
                <a:latin typeface="Times New Roman" panose="02020603050405020304" pitchFamily="18" charset="0"/>
                <a:ea typeface="Times New Roman" panose="02020603050405020304" pitchFamily="18" charset="0"/>
              </a:rPr>
              <a:t>, часто встречается </a:t>
            </a:r>
            <a:r>
              <a:rPr lang="ru-RU" b="1" i="1" dirty="0">
                <a:latin typeface="Times New Roman" panose="02020603050405020304" pitchFamily="18" charset="0"/>
                <a:ea typeface="Times New Roman" panose="02020603050405020304" pitchFamily="18" charset="0"/>
              </a:rPr>
              <a:t>скрытая </a:t>
            </a:r>
            <a:r>
              <a:rPr lang="ru-RU" dirty="0">
                <a:latin typeface="Times New Roman" panose="02020603050405020304" pitchFamily="18" charset="0"/>
                <a:ea typeface="Times New Roman" panose="02020603050405020304" pitchFamily="18" charset="0"/>
              </a:rPr>
              <a:t>леворукость. Такой человек приучен с детства пользоваться правой рукой, но при непривычных действиях или в состоянии аффекта пользуется левой.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kern="0" dirty="0">
                <a:latin typeface="Times New Roman" panose="02020603050405020304" pitchFamily="18" charset="0"/>
                <a:ea typeface="Times New Roman" panose="02020603050405020304" pitchFamily="18" charset="0"/>
              </a:rPr>
              <a:t>Если у правши ведущим является левое полушарие головного мозга, то у левши ведущее - правое. Оба полушария отвечают за совершенно различные функции, поэтому понятно, что правши и левши существенно отличаются друг от друга.</a:t>
            </a:r>
            <a:endParaRPr lang="ru-RU" sz="6000" b="1" kern="0" dirty="0">
              <a:latin typeface="Times New Roman" panose="02020603050405020304" pitchFamily="18" charset="0"/>
              <a:ea typeface="Times New Roman" panose="02020603050405020304" pitchFamily="18" charset="0"/>
            </a:endParaRPr>
          </a:p>
          <a:p>
            <a:pPr algn="just">
              <a:spcAft>
                <a:spcPts val="0"/>
              </a:spcAft>
            </a:pPr>
            <a:r>
              <a:rPr lang="ru-RU" kern="0" dirty="0">
                <a:latin typeface="Times New Roman" panose="02020603050405020304" pitchFamily="18" charset="0"/>
                <a:ea typeface="Times New Roman" panose="02020603050405020304" pitchFamily="18" charset="0"/>
              </a:rPr>
              <a:t>Левши - это обычно особо художественно одаренные и очень эмоциональные дети. Они уже с трех лет намного лучше других детей рисуют и лепят из глины или пластилина. Все отмечают большие музыкальные способности левшей, для них не редок музыкальный слух. Но в то же время им свойственна задержка речи и затруднения в произношении различных звуков.</a:t>
            </a:r>
            <a:endParaRPr lang="ru-RU" sz="6000" b="1" kern="0" dirty="0">
              <a:latin typeface="Times New Roman" panose="02020603050405020304" pitchFamily="18" charset="0"/>
              <a:ea typeface="Times New Roman" panose="02020603050405020304" pitchFamily="18" charset="0"/>
            </a:endParaRPr>
          </a:p>
          <a:p>
            <a:pPr algn="just">
              <a:spcAft>
                <a:spcPts val="0"/>
              </a:spcAft>
            </a:pPr>
            <a:r>
              <a:rPr lang="ru-RU" kern="0" dirty="0">
                <a:latin typeface="Times New Roman" panose="02020603050405020304" pitchFamily="18" charset="0"/>
                <a:ea typeface="Times New Roman" panose="02020603050405020304" pitchFamily="18" charset="0"/>
              </a:rPr>
              <a:t>Такой ребенок непосредствен, доверчив, легко попадает под влияние сиюминутных чувств и настроений, плаксив, капризен и подвержен ярости и гневу, настойчив в осуществлении своих желаний, очень упрям. Ему с большим трудом даются чтение и письмо.</a:t>
            </a:r>
            <a:endParaRPr lang="ru-RU" sz="6000" b="1" kern="0" dirty="0">
              <a:latin typeface="Times New Roman" panose="02020603050405020304" pitchFamily="18" charset="0"/>
              <a:ea typeface="Times New Roman" panose="02020603050405020304" pitchFamily="18" charset="0"/>
            </a:endParaRPr>
          </a:p>
          <a:p>
            <a:pPr algn="just">
              <a:spcAft>
                <a:spcPts val="0"/>
              </a:spcAft>
            </a:pPr>
            <a:r>
              <a:rPr lang="ru-RU" kern="0" dirty="0">
                <a:latin typeface="Times New Roman" panose="02020603050405020304" pitchFamily="18" charset="0"/>
                <a:ea typeface="Times New Roman" panose="02020603050405020304" pitchFamily="18" charset="0"/>
              </a:rPr>
              <a:t>Несмотря на эти особенности, левша </a:t>
            </a:r>
            <a:r>
              <a:rPr lang="ru-RU" i="1" kern="0" dirty="0">
                <a:latin typeface="Times New Roman" panose="02020603050405020304" pitchFamily="18" charset="0"/>
                <a:ea typeface="Times New Roman" panose="02020603050405020304" pitchFamily="18" charset="0"/>
              </a:rPr>
              <a:t>нормально </a:t>
            </a:r>
            <a:r>
              <a:rPr lang="ru-RU" kern="0" dirty="0">
                <a:latin typeface="Times New Roman" panose="02020603050405020304" pitchFamily="18" charset="0"/>
                <a:ea typeface="Times New Roman" panose="02020603050405020304" pitchFamily="18" charset="0"/>
              </a:rPr>
              <a:t>проходит все стадии физического и психического развития и становится </a:t>
            </a:r>
            <a:r>
              <a:rPr lang="ru-RU" i="1" kern="0" dirty="0">
                <a:latin typeface="Times New Roman" panose="02020603050405020304" pitchFamily="18" charset="0"/>
                <a:ea typeface="Times New Roman" panose="02020603050405020304" pitchFamily="18" charset="0"/>
              </a:rPr>
              <a:t>абсолютно </a:t>
            </a:r>
            <a:r>
              <a:rPr lang="ru-RU" kern="0" dirty="0">
                <a:latin typeface="Times New Roman" panose="02020603050405020304" pitchFamily="18" charset="0"/>
                <a:ea typeface="Times New Roman" panose="02020603050405020304" pitchFamily="18" charset="0"/>
              </a:rPr>
              <a:t>полноценной личностью. Переучивание левши не может изменить особенности его центральной нервной системы. Оно приводит лишь к тому, что ребенок с равным успехом начинает пользоваться обеими руками, т. е. леворукость приобретает скрытую форму. Ученые считают, что переучивание левши </a:t>
            </a:r>
            <a:r>
              <a:rPr lang="ru-RU" i="1" kern="0" dirty="0">
                <a:latin typeface="Times New Roman" panose="02020603050405020304" pitchFamily="18" charset="0"/>
                <a:ea typeface="Times New Roman" panose="02020603050405020304" pitchFamily="18" charset="0"/>
              </a:rPr>
              <a:t>нецелесообразно </a:t>
            </a:r>
            <a:r>
              <a:rPr lang="ru-RU" kern="0" dirty="0">
                <a:latin typeface="Times New Roman" panose="02020603050405020304" pitchFamily="18" charset="0"/>
                <a:ea typeface="Times New Roman" panose="02020603050405020304" pitchFamily="18" charset="0"/>
              </a:rPr>
              <a:t>и даже </a:t>
            </a:r>
            <a:r>
              <a:rPr lang="ru-RU" i="1" kern="0" dirty="0">
                <a:latin typeface="Times New Roman" panose="02020603050405020304" pitchFamily="18" charset="0"/>
                <a:ea typeface="Times New Roman" panose="02020603050405020304" pitchFamily="18" charset="0"/>
              </a:rPr>
              <a:t>вредно</a:t>
            </a:r>
            <a:r>
              <a:rPr lang="ru-RU" kern="0" dirty="0">
                <a:latin typeface="Times New Roman" panose="02020603050405020304" pitchFamily="18" charset="0"/>
                <a:ea typeface="Times New Roman" panose="02020603050405020304" pitchFamily="18" charset="0"/>
              </a:rPr>
              <a:t>, так как иногда это приводит к психическим травмам и неврозам, а также к речевым нарушениям(например, к </a:t>
            </a:r>
            <a:r>
              <a:rPr lang="ru-RU" i="1" kern="0" dirty="0">
                <a:latin typeface="Times New Roman" panose="02020603050405020304" pitchFamily="18" charset="0"/>
                <a:ea typeface="Times New Roman" panose="02020603050405020304" pitchFamily="18" charset="0"/>
              </a:rPr>
              <a:t>заиканию</a:t>
            </a:r>
            <a:r>
              <a:rPr lang="ru-RU" kern="0" dirty="0">
                <a:latin typeface="Times New Roman" panose="02020603050405020304" pitchFamily="18" charset="0"/>
                <a:ea typeface="Times New Roman" panose="02020603050405020304" pitchFamily="18" charset="0"/>
              </a:rPr>
              <a:t>).</a:t>
            </a:r>
            <a:endParaRPr lang="ru-RU" sz="6000" b="1" kern="0" dirty="0">
              <a:latin typeface="Times New Roman" panose="02020603050405020304" pitchFamily="18" charset="0"/>
              <a:ea typeface="Times New Roman" panose="02020603050405020304" pitchFamily="18" charset="0"/>
            </a:endParaRPr>
          </a:p>
          <a:p>
            <a:pPr algn="just">
              <a:spcAft>
                <a:spcPts val="0"/>
              </a:spcAft>
            </a:pPr>
            <a:r>
              <a:rPr lang="ru-RU" kern="0" dirty="0">
                <a:latin typeface="Times New Roman" panose="02020603050405020304" pitchFamily="18" charset="0"/>
                <a:ea typeface="Times New Roman" panose="02020603050405020304" pitchFamily="18" charset="0"/>
              </a:rPr>
              <a:t>Можно предупредить развитие леворукости, если с самого раннего возраста стараться давать ребенку предметы только в правую руку; осторожно, но настойчиво перекладывать предметы из левой руки в правую (например, ложку во время еды), в игре использовать преимущественно правую руку и </a:t>
            </a:r>
            <a:r>
              <a:rPr lang="ru-RU" kern="0" dirty="0" smtClean="0">
                <a:latin typeface="Times New Roman" panose="02020603050405020304" pitchFamily="18" charset="0"/>
                <a:ea typeface="Times New Roman" panose="02020603050405020304" pitchFamily="18" charset="0"/>
              </a:rPr>
              <a:t>т</a:t>
            </a:r>
            <a:r>
              <a:rPr lang="ru-RU" kern="0" dirty="0">
                <a:latin typeface="Times New Roman" panose="02020603050405020304" pitchFamily="18" charset="0"/>
                <a:ea typeface="Times New Roman" panose="02020603050405020304" pitchFamily="18" charset="0"/>
              </a:rPr>
              <a:t>. д.  </a:t>
            </a:r>
            <a:endParaRPr lang="ru-RU" sz="6000" b="1" kern="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20382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spcAft>
                <a:spcPts val="0"/>
              </a:spcAft>
            </a:pPr>
            <a:r>
              <a:rPr lang="ru-RU" sz="3100" b="1" i="1" dirty="0" smtClean="0">
                <a:latin typeface="Times New Roman" panose="02020603050405020304" pitchFamily="18" charset="0"/>
                <a:ea typeface="Times New Roman" panose="02020603050405020304" pitchFamily="18" charset="0"/>
              </a:rPr>
              <a:t>   Общаясь </a:t>
            </a:r>
            <a:r>
              <a:rPr lang="ru-RU" sz="3100" b="1" i="1" dirty="0">
                <a:latin typeface="Times New Roman" panose="02020603050405020304" pitchFamily="18" charset="0"/>
                <a:ea typeface="Times New Roman" panose="02020603050405020304" pitchFamily="18" charset="0"/>
              </a:rPr>
              <a:t>с ребенком – развиваем речь</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a:xfrm>
            <a:off x="628650" y="1137424"/>
            <a:ext cx="7886700" cy="5039539"/>
          </a:xfrm>
        </p:spPr>
        <p:txBody>
          <a:bodyPr>
            <a:normAutofit fontScale="55000" lnSpcReduction="20000"/>
          </a:bodyPr>
          <a:lstStyle/>
          <a:p>
            <a:pPr marL="0" indent="0" algn="just">
              <a:spcAft>
                <a:spcPts val="0"/>
              </a:spcAft>
              <a:buNone/>
            </a:pPr>
            <a:r>
              <a:rPr lang="ru-RU" dirty="0" smtClean="0">
                <a:latin typeface="Times New Roman" panose="02020603050405020304" pitchFamily="18" charset="0"/>
                <a:ea typeface="Times New Roman" panose="02020603050405020304" pitchFamily="18" charset="0"/>
              </a:rPr>
              <a:t>                             Речь </a:t>
            </a:r>
            <a:r>
              <a:rPr lang="ru-RU" dirty="0">
                <a:latin typeface="Times New Roman" panose="02020603050405020304" pitchFamily="18" charset="0"/>
                <a:ea typeface="Times New Roman" panose="02020603050405020304" pitchFamily="18" charset="0"/>
              </a:rPr>
              <a:t>маленького ребенка развивается постепенно.</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a:t>
            </a:r>
            <a:r>
              <a:rPr lang="ru-RU" dirty="0" smtClean="0">
                <a:latin typeface="Times New Roman" panose="02020603050405020304" pitchFamily="18" charset="0"/>
                <a:ea typeface="Times New Roman" panose="02020603050405020304" pitchFamily="18" charset="0"/>
              </a:rPr>
              <a:t>Еще </a:t>
            </a:r>
            <a:r>
              <a:rPr lang="ru-RU" dirty="0">
                <a:latin typeface="Times New Roman" panose="02020603050405020304" pitchFamily="18" charset="0"/>
                <a:ea typeface="Times New Roman" panose="02020603050405020304" pitchFamily="18" charset="0"/>
              </a:rPr>
              <a:t>в утробе матери малыш привыкает к ее голосу, различает его среди других голосов. Когда малыш рождается, мама должна как можно чаще говорить с ним. Пускай маленький человечек многого не понимает, но ему очень нужно слышать речь, для того, чтобы со временем овладеть родным языком.</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smtClean="0">
                <a:latin typeface="Times New Roman" panose="02020603050405020304" pitchFamily="18" charset="0"/>
                <a:ea typeface="Times New Roman" panose="02020603050405020304" pitchFamily="18" charset="0"/>
              </a:rPr>
              <a:t>Одевая </a:t>
            </a:r>
            <a:r>
              <a:rPr lang="ru-RU" dirty="0">
                <a:latin typeface="Times New Roman" panose="02020603050405020304" pitchFamily="18" charset="0"/>
                <a:ea typeface="Times New Roman" panose="02020603050405020304" pitchFamily="18" charset="0"/>
              </a:rPr>
              <a:t>малыша на прогулку, мать проговаривает вслух, что одевает на него, куда они пойдут гулять, какая на улице погода и т.д.</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smtClean="0">
                <a:latin typeface="Times New Roman" panose="02020603050405020304" pitchFamily="18" charset="0"/>
                <a:ea typeface="Times New Roman" panose="02020603050405020304" pitchFamily="18" charset="0"/>
              </a:rPr>
              <a:t>Если </a:t>
            </a:r>
            <a:r>
              <a:rPr lang="ru-RU" dirty="0">
                <a:latin typeface="Times New Roman" panose="02020603050405020304" pitchFamily="18" charset="0"/>
                <a:ea typeface="Times New Roman" panose="02020603050405020304" pitchFamily="18" charset="0"/>
              </a:rPr>
              <a:t>мать кормит ребенка, то происходит тот же процесс обучения восприятию речи: «ложечка за маму, за папу и т.д.; «будешь хорошо кушать – вырастешь большой и сильный». Ребенок внимательно слушает, реагирует жестами, улыбается, </a:t>
            </a:r>
            <a:r>
              <a:rPr lang="ru-RU" dirty="0" err="1">
                <a:latin typeface="Times New Roman" panose="02020603050405020304" pitchFamily="18" charset="0"/>
                <a:ea typeface="Times New Roman" panose="02020603050405020304" pitchFamily="18" charset="0"/>
              </a:rPr>
              <a:t>гулит</a:t>
            </a:r>
            <a:r>
              <a:rPr lang="ru-RU" dirty="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smtClean="0">
                <a:latin typeface="Times New Roman" panose="02020603050405020304" pitchFamily="18" charset="0"/>
                <a:ea typeface="Times New Roman" panose="02020603050405020304" pitchFamily="18" charset="0"/>
              </a:rPr>
              <a:t>Постепенно </a:t>
            </a:r>
            <a:r>
              <a:rPr lang="ru-RU" dirty="0">
                <a:latin typeface="Times New Roman" panose="02020603050405020304" pitchFamily="18" charset="0"/>
                <a:ea typeface="Times New Roman" panose="02020603050405020304" pitchFamily="18" charset="0"/>
              </a:rPr>
              <a:t>у ребенка накапливается пассивный словарь, развивается внимание, мышление. Если с ребенком не разговаривать и все режимные моменты (одевание, кормление, прогулки) проводить в молчании, то речь и психические процессы развиваться не будут.</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smtClean="0">
                <a:latin typeface="Times New Roman" panose="02020603050405020304" pitchFamily="18" charset="0"/>
                <a:ea typeface="Times New Roman" panose="02020603050405020304" pitchFamily="18" charset="0"/>
              </a:rPr>
              <a:t>Например</a:t>
            </a:r>
            <a:r>
              <a:rPr lang="ru-RU" dirty="0">
                <a:latin typeface="Times New Roman" panose="02020603050405020304" pitchFamily="18" charset="0"/>
                <a:ea typeface="Times New Roman" panose="02020603050405020304" pitchFamily="18" charset="0"/>
              </a:rPr>
              <a:t>, детей, которых воспитывают в Доме Малютки, очень часто встречаются дети с ЗПР и различными речевыми нарушениями. Я видела таких детей в больнице. Приехала к своему сыну, и мы пошли по отделению на беседу к врачу. В боксах лежали малыши. Крохи совсем, милые и беззащитные. Сын сказал, что эти детки лежат здесь одни, без родителей. Старшим ребятам иногда медсестры разрешают заходить к малышам, играть с ними. Детям от 2 до 5 месяцев. Они лежат в больших (для их возраста) кроватках и смотрят в одну точку, некоторые спят. Зрелище душераздирающее. Они никому не нужны, от них отказались прямо в роддоме, через несколько часов после рождения.</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latin typeface="Times New Roman" panose="02020603050405020304" pitchFamily="18" charset="0"/>
                <a:ea typeface="Times New Roman" panose="02020603050405020304" pitchFamily="18" charset="0"/>
              </a:rPr>
              <a:t> </a:t>
            </a:r>
            <a:r>
              <a:rPr lang="ru-RU" dirty="0" smtClean="0">
                <a:latin typeface="Times New Roman" panose="02020603050405020304" pitchFamily="18" charset="0"/>
                <a:ea typeface="Times New Roman" panose="02020603050405020304" pitchFamily="18" charset="0"/>
              </a:rPr>
              <a:t>Кто </a:t>
            </a:r>
            <a:r>
              <a:rPr lang="ru-RU" dirty="0">
                <a:latin typeface="Times New Roman" panose="02020603050405020304" pitchFamily="18" charset="0"/>
                <a:ea typeface="Times New Roman" panose="02020603050405020304" pitchFamily="18" charset="0"/>
              </a:rPr>
              <a:t>с ними будет разговаривать, общаться, играть, любить, заботиться? Какими вырастут эти дети?</a:t>
            </a:r>
            <a:endParaRPr lang="ru-RU" sz="2400" dirty="0">
              <a:latin typeface="Times New Roman" panose="02020603050405020304" pitchFamily="18" charset="0"/>
              <a:ea typeface="Times New Roman" panose="02020603050405020304" pitchFamily="18" charset="0"/>
            </a:endParaRPr>
          </a:p>
          <a:p>
            <a:pPr marL="0" indent="0" algn="just">
              <a:spcAft>
                <a:spcPts val="0"/>
              </a:spcAft>
              <a:buNone/>
            </a:pPr>
            <a:r>
              <a:rPr lang="ru-RU" dirty="0" smtClean="0">
                <a:latin typeface="Times New Roman" panose="02020603050405020304" pitchFamily="18" charset="0"/>
                <a:ea typeface="Times New Roman" panose="02020603050405020304" pitchFamily="18" charset="0"/>
              </a:rPr>
              <a:t>Давайте </a:t>
            </a:r>
            <a:r>
              <a:rPr lang="ru-RU" dirty="0">
                <a:latin typeface="Times New Roman" panose="02020603050405020304" pitchFamily="18" charset="0"/>
                <a:ea typeface="Times New Roman" panose="02020603050405020304" pitchFamily="18" charset="0"/>
              </a:rPr>
              <a:t>любить детей, холить, лелеять, баловать, защищать, оберегать и надеяться, что они вырастут самыми-самыми замечательными!</a:t>
            </a:r>
            <a:endParaRPr lang="ru-RU" sz="24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4170626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396240" algn="ctr">
              <a:spcBef>
                <a:spcPts val="4825"/>
              </a:spcBef>
              <a:spcAft>
                <a:spcPts val="0"/>
              </a:spcAft>
            </a:pPr>
            <a:r>
              <a:rPr lang="ru-RU" b="1" i="1" dirty="0" smtClean="0">
                <a:latin typeface="Times New Roman" panose="02020603050405020304" pitchFamily="18" charset="0"/>
                <a:ea typeface="Times New Roman" panose="02020603050405020304" pitchFamily="18" charset="0"/>
              </a:rPr>
              <a:t>     Подготовка </a:t>
            </a:r>
            <a:r>
              <a:rPr lang="ru-RU" b="1" i="1" dirty="0">
                <a:latin typeface="Times New Roman" panose="02020603050405020304" pitchFamily="18" charset="0"/>
                <a:ea typeface="Times New Roman" panose="02020603050405020304" pitchFamily="18" charset="0"/>
              </a:rPr>
              <a:t>руки ребенка к </a:t>
            </a:r>
            <a:r>
              <a:rPr lang="ru-RU" b="1" i="1" dirty="0" smtClean="0">
                <a:latin typeface="Times New Roman" panose="02020603050405020304" pitchFamily="18" charset="0"/>
                <a:ea typeface="Times New Roman" panose="02020603050405020304" pitchFamily="18" charset="0"/>
              </a:rPr>
              <a:t>        письму</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a:xfrm>
            <a:off x="628650" y="1483112"/>
            <a:ext cx="7886700" cy="4693851"/>
          </a:xfrm>
        </p:spPr>
        <p:txBody>
          <a:bodyPr>
            <a:normAutofit fontScale="55000" lnSpcReduction="20000"/>
          </a:bodyPr>
          <a:lstStyle/>
          <a:p>
            <a:r>
              <a:rPr lang="ru-RU" dirty="0"/>
              <a:t>Подготовка руки ребенка к письму начинается задолго до прихода в школу. Рисование каракулей, штриховка, лепка, массаж пальчиков и кистей рук, работа с мозаикой, конструктором и многое другое поможет будущему ученику научиться красиво писать, не испытывая при этом усталости и отрицательных эмоций. Важно сразу научить ребенка правильно держать пишущий предмет. Это, как показывает практика, остается без должного внимания взрослых. Казалось бы, пусть пишет, как ему удобно, но ребенка, научившегося неправильно держать ручку, очень трудно переучить. А как же правильно?</a:t>
            </a:r>
          </a:p>
          <a:p>
            <a:r>
              <a:rPr lang="ru-RU" dirty="0"/>
              <a:t>При письме пишущий предмет лежит на верхней фаланге среднего пальца, фиксируется большим и указательным, большой палец расположен несколько выше указательного; опора на мизинец; средний и безымянный расположены почти перпендикулярно краю стола. Расстояние от нижнего кончика пишущего предмета до указательного пальца 1,5-2 см. Конец пишущего предмета ориентирован на плечо. Кисть находится в движении, локоть от стола не отрывается. Далее следует понаблюдать за тем, как ребенок пишет, и решить, правильно ли он выполняет это действие.</a:t>
            </a:r>
          </a:p>
          <a:p>
            <a:r>
              <a:rPr lang="ru-RU" dirty="0"/>
              <a:t>Вас должно насторожить, если ребенок активно поворачивает лист при рисовании и закрашивании. В этом случае малыш не умеет изменять направление линии при помощи пальцев. Контроль навыка письма у ребенка желательно провести до того, как ему исполнится четыре года, чтобы иметь запас времени для исправления неправильного навыка перед поступлением в школу. Заниматься шестилетний ребенок может не более двадцати минут. Если к школе ваш ребенок долго застегивает пуговицы, не умеет завязывать шнурки, часто роняет что-либо из рук, вам следует обратить внимание на </a:t>
            </a:r>
            <a:r>
              <a:rPr lang="ru-RU" dirty="0" err="1"/>
              <a:t>сформированность</a:t>
            </a:r>
            <a:r>
              <a:rPr lang="ru-RU" dirty="0"/>
              <a:t> навыка письма.</a:t>
            </a:r>
          </a:p>
          <a:p>
            <a:endParaRPr lang="ru-RU" dirty="0"/>
          </a:p>
          <a:p>
            <a:endParaRPr lang="ru-RU" dirty="0"/>
          </a:p>
          <a:p>
            <a:endParaRPr lang="ru-RU" dirty="0"/>
          </a:p>
        </p:txBody>
      </p:sp>
    </p:spTree>
    <p:extLst>
      <p:ext uri="{BB962C8B-B14F-4D97-AF65-F5344CB8AC3E}">
        <p14:creationId xmlns:p14="http://schemas.microsoft.com/office/powerpoint/2010/main" val="2654431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1">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Тема1" id="{564C4B88-2B5E-4391-9B30-4F3651E0E7A0}" vid="{39FF156F-1317-48BB-836B-2F0578FF265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TotalTime>
  <Words>1865</Words>
  <Application>Microsoft Office PowerPoint</Application>
  <PresentationFormat>Экран (4:3)</PresentationFormat>
  <Paragraphs>155</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Тема1</vt:lpstr>
      <vt:lpstr>     10 простых советов родителям </vt:lpstr>
      <vt:lpstr>    Виды трудностей при обучении чтению и их возможные причины </vt:lpstr>
      <vt:lpstr>Детям до 5 лет учить иностранный язык вредно! </vt:lpstr>
      <vt:lpstr>Зачем нужен логопед? </vt:lpstr>
      <vt:lpstr>Как научить ребенка слушать? </vt:lpstr>
      <vt:lpstr>Как развить мелкую мускулатуру руки ребенка </vt:lpstr>
      <vt:lpstr>           Леворукий ребенок</vt:lpstr>
      <vt:lpstr>   Общаясь с ребенком – развиваем речь </vt:lpstr>
      <vt:lpstr>     Подготовка руки ребенка к         письму </vt:lpstr>
      <vt:lpstr>      Причины нарушений речи </vt:lpstr>
      <vt:lpstr>        Родителям первоклассников </vt:lpstr>
      <vt:lpstr>Социальные причины нарушения звукопроизношения</vt:lpstr>
      <vt:lpstr>Учите детей говорить выразительно   </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логопед</dc:creator>
  <cp:lastModifiedBy>User</cp:lastModifiedBy>
  <cp:revision>8</cp:revision>
  <dcterms:created xsi:type="dcterms:W3CDTF">2018-08-08T09:42:39Z</dcterms:created>
  <dcterms:modified xsi:type="dcterms:W3CDTF">2021-11-24T08:57:52Z</dcterms:modified>
</cp:coreProperties>
</file>